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</p:sldIdLst>
  <p:sldSz cx="7556500" cy="10693400"/>
  <p:notesSz cx="7556500" cy="106934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138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438778" y="10175240"/>
            <a:ext cx="232410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eltex.nsk.ru/pages/viewpage.action?pageId=2791213&amp;Quickstart&#208;&#191;&#208;&#190;&#208;&#189;&#208;&#176;&#209;&#129;&#209;&#8218;&#209;&#8364;&#208;&#190;&#208;&#185;&#208;&#186;&#208;&#181;Hotspot&#209;&#129;&#208;&#191;&#208;&#190;&#209;&#8364;&#209;&#8218;&#208;&#176;&#208;&#187;&#209;&#338;&#208;&#189;&#208;&#190;&#208;&#185;&#208;&#176;&#208;&#178;&#209;&#8218;&#208;&#190;&#209;&#8364;&#208;&#184;&#208;&#183;&#208;&#176;&#209;&#8224;&#208;&#184;&#208;&#181;&#208;&#185;-Q2" TargetMode="External"/><Relationship Id="rId2" Type="http://schemas.openxmlformats.org/officeDocument/2006/relationships/hyperlink" Target="http://docs.eltex.nsk.ru/pages/viewpage.action?pageId=2791213&amp;Quickstart&#208;&#191;&#208;&#190;&#208;&#189;&#208;&#176;&#209;&#129;&#209;&#8218;&#209;&#8364;&#208;&#190;&#208;&#185;&#208;&#186;&#208;&#181;Hotspot&#209;&#129;&#208;&#191;&#208;&#190;&#209;&#8364;&#209;&#8218;&#208;&#176;&#208;&#187;&#209;&#338;&#208;&#189;&#208;&#190;&#208;&#185;&#208;&#176;&#208;&#178;&#209;&#8218;&#208;&#190;&#209;&#8364;&#208;&#184;&#208;&#183;&#208;&#176;&#209;&#8224;&#208;&#184;&#208;&#181;&#208;&#185;-Q1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docs.eltex.nsk.ru/pages/viewpage.action?pageId=8192059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767"/>
            <a:ext cx="7553959" cy="1068661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3204" y="334771"/>
            <a:ext cx="6221730" cy="55626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90195" marR="5080" indent="-229235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Times New Roman"/>
                <a:cs typeface="Times New Roman"/>
              </a:rPr>
              <a:t>2.6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Создайте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правила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инициализации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 </a:t>
            </a:r>
            <a:r>
              <a:rPr sz="1200" b="1" spc="-5" dirty="0">
                <a:latin typeface="Times New Roman"/>
                <a:cs typeface="Times New Roman"/>
              </a:rPr>
              <a:t>меню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«Wireless/Менеджер</a:t>
            </a:r>
            <a:r>
              <a:rPr sz="1200" b="1" i="1" spc="5" dirty="0">
                <a:latin typeface="Times New Roman"/>
                <a:cs typeface="Times New Roman"/>
              </a:rPr>
              <a:t> </a:t>
            </a:r>
            <a:r>
              <a:rPr sz="1200" b="1" i="1" dirty="0">
                <a:latin typeface="Times New Roman"/>
                <a:cs typeface="Times New Roman"/>
              </a:rPr>
              <a:t>правил</a:t>
            </a:r>
            <a:r>
              <a:rPr sz="1200" b="1" i="1" spc="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инициализации </a:t>
            </a:r>
            <a:r>
              <a:rPr sz="1200" b="1" i="1" spc="-28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ТД».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20"/>
              </a:lnSpc>
            </a:pPr>
            <a:r>
              <a:rPr sz="1200" spc="-5" dirty="0">
                <a:latin typeface="Times New Roman"/>
                <a:cs typeface="Times New Roman"/>
              </a:rPr>
              <a:t>Добавьте правило,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выберите</a:t>
            </a:r>
            <a:r>
              <a:rPr sz="1200" dirty="0">
                <a:latin typeface="Times New Roman"/>
                <a:cs typeface="Times New Roman"/>
              </a:rPr>
              <a:t> тип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устройства,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укажите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имя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домен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правила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772" y="5991224"/>
            <a:ext cx="6699250" cy="1786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>
              <a:lnSpc>
                <a:spcPts val="141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правиле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инициализации</a:t>
            </a:r>
            <a:endParaRPr sz="1200">
              <a:latin typeface="Times New Roman"/>
              <a:cs typeface="Times New Roman"/>
            </a:endParaRPr>
          </a:p>
          <a:p>
            <a:pPr marL="241300" marR="120014" indent="-228600">
              <a:lnSpc>
                <a:spcPts val="1380"/>
              </a:lnSpc>
              <a:spcBef>
                <a:spcPts val="65"/>
              </a:spcBef>
              <a:buSzPct val="83333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требуется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активировать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добавление</a:t>
            </a:r>
            <a:r>
              <a:rPr sz="1200" dirty="0">
                <a:latin typeface="Times New Roman"/>
                <a:cs typeface="Times New Roman"/>
              </a:rPr>
              <a:t> ТД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базу</a:t>
            </a:r>
            <a:r>
              <a:rPr sz="1200" spc="-5" dirty="0">
                <a:latin typeface="Times New Roman"/>
                <a:cs typeface="Times New Roman"/>
              </a:rPr>
              <a:t> данных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RADIUS</a:t>
            </a:r>
            <a:r>
              <a:rPr sz="1200" dirty="0">
                <a:latin typeface="Times New Roman"/>
                <a:cs typeface="Times New Roman"/>
              </a:rPr>
              <a:t> и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указать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пароль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авторизации</a:t>
            </a:r>
            <a:r>
              <a:rPr sz="1200" dirty="0">
                <a:latin typeface="Times New Roman"/>
                <a:cs typeface="Times New Roman"/>
              </a:rPr>
              <a:t> ТД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RADIUS: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"eltex" (поле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«ключ»).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противном случае пользователи </a:t>
            </a:r>
            <a:r>
              <a:rPr sz="1200" dirty="0">
                <a:latin typeface="Times New Roman"/>
                <a:cs typeface="Times New Roman"/>
              </a:rPr>
              <a:t>не</a:t>
            </a:r>
            <a:r>
              <a:rPr sz="1200" spc="-5" dirty="0">
                <a:latin typeface="Times New Roman"/>
                <a:cs typeface="Times New Roman"/>
              </a:rPr>
              <a:t> смогут</a:t>
            </a:r>
            <a:r>
              <a:rPr sz="1200" dirty="0">
                <a:latin typeface="Times New Roman"/>
                <a:cs typeface="Times New Roman"/>
              </a:rPr>
              <a:t> пройти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авторизацию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5" dirty="0">
                <a:latin typeface="Times New Roman"/>
                <a:cs typeface="Times New Roman"/>
              </a:rPr>
              <a:t> RADIUS.</a:t>
            </a:r>
            <a:endParaRPr sz="1200">
              <a:latin typeface="Times New Roman"/>
              <a:cs typeface="Times New Roman"/>
            </a:endParaRPr>
          </a:p>
          <a:p>
            <a:pPr marL="241300" marR="182880" indent="-228600">
              <a:lnSpc>
                <a:spcPts val="1380"/>
              </a:lnSpc>
              <a:buSzPct val="83333"/>
              <a:buFont typeface="Symbol"/>
              <a:buChar char=""/>
              <a:tabLst>
                <a:tab pos="240665" algn="l"/>
                <a:tab pos="241300" algn="l"/>
              </a:tabLst>
            </a:pPr>
            <a:r>
              <a:rPr sz="1200" dirty="0">
                <a:latin typeface="Times New Roman"/>
                <a:cs typeface="Times New Roman"/>
              </a:rPr>
              <a:t>для </a:t>
            </a:r>
            <a:r>
              <a:rPr sz="1200" spc="-5" dirty="0">
                <a:latin typeface="Times New Roman"/>
                <a:cs typeface="Times New Roman"/>
              </a:rPr>
              <a:t>автоматического</a:t>
            </a:r>
            <a:r>
              <a:rPr sz="1200" dirty="0">
                <a:latin typeface="Times New Roman"/>
                <a:cs typeface="Times New Roman"/>
              </a:rPr>
              <a:t> обновления </a:t>
            </a:r>
            <a:r>
              <a:rPr sz="1200" spc="-5" dirty="0">
                <a:latin typeface="Times New Roman"/>
                <a:cs typeface="Times New Roman"/>
              </a:rPr>
              <a:t>ПО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ТД</a:t>
            </a:r>
            <a:r>
              <a:rPr sz="1200" spc="-5" dirty="0">
                <a:latin typeface="Times New Roman"/>
                <a:cs typeface="Times New Roman"/>
              </a:rPr>
              <a:t> при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инициализации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установке</a:t>
            </a:r>
            <a:r>
              <a:rPr sz="1200" dirty="0">
                <a:latin typeface="Times New Roman"/>
                <a:cs typeface="Times New Roman"/>
              </a:rPr>
              <a:t> флага </a:t>
            </a:r>
            <a:r>
              <a:rPr sz="1200" spc="-5" dirty="0">
                <a:latin typeface="Times New Roman"/>
                <a:cs typeface="Times New Roman"/>
              </a:rPr>
              <a:t>"Обновить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5" dirty="0">
                <a:latin typeface="Times New Roman"/>
                <a:cs typeface="Times New Roman"/>
              </a:rPr>
              <a:t>актуальный </a:t>
            </a:r>
            <a:r>
              <a:rPr sz="1200" dirty="0">
                <a:latin typeface="Times New Roman"/>
                <a:cs typeface="Times New Roman"/>
              </a:rPr>
              <a:t>файл </a:t>
            </a:r>
            <a:r>
              <a:rPr sz="1200" spc="-5" dirty="0">
                <a:latin typeface="Times New Roman"/>
                <a:cs typeface="Times New Roman"/>
              </a:rPr>
              <a:t>ПО"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выбор </a:t>
            </a:r>
            <a:r>
              <a:rPr sz="1200" dirty="0">
                <a:latin typeface="Times New Roman"/>
                <a:cs typeface="Times New Roman"/>
              </a:rPr>
              <a:t>протокола </a:t>
            </a:r>
            <a:r>
              <a:rPr sz="1200" spc="-5" dirty="0">
                <a:latin typeface="Times New Roman"/>
                <a:cs typeface="Times New Roman"/>
              </a:rPr>
              <a:t>передачи </a:t>
            </a:r>
            <a:r>
              <a:rPr sz="1200" dirty="0">
                <a:latin typeface="Times New Roman"/>
                <a:cs typeface="Times New Roman"/>
              </a:rPr>
              <a:t>файла </a:t>
            </a:r>
            <a:r>
              <a:rPr sz="1200" spc="-5" dirty="0">
                <a:latin typeface="Times New Roman"/>
                <a:cs typeface="Times New Roman"/>
              </a:rPr>
              <a:t>ПО </a:t>
            </a:r>
            <a:r>
              <a:rPr sz="1200" dirty="0">
                <a:latin typeface="Times New Roman"/>
                <a:cs typeface="Times New Roman"/>
              </a:rPr>
              <a:t>(TFTP или </a:t>
            </a:r>
            <a:r>
              <a:rPr sz="1200" spc="-5" dirty="0">
                <a:latin typeface="Times New Roman"/>
                <a:cs typeface="Times New Roman"/>
              </a:rPr>
              <a:t>HTTP).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нашем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случае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уже</a:t>
            </a:r>
            <a:r>
              <a:rPr sz="1200" spc="-5" dirty="0">
                <a:latin typeface="Times New Roman"/>
                <a:cs typeface="Times New Roman"/>
              </a:rPr>
              <a:t> стоит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актуальная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прошивка </a:t>
            </a:r>
            <a:r>
              <a:rPr sz="1200" dirty="0">
                <a:latin typeface="Times New Roman"/>
                <a:cs typeface="Times New Roman"/>
              </a:rPr>
              <a:t>точки</a:t>
            </a:r>
            <a:r>
              <a:rPr sz="1200" spc="-5" dirty="0">
                <a:latin typeface="Times New Roman"/>
                <a:cs typeface="Times New Roman"/>
              </a:rPr>
              <a:t> доступа.</a:t>
            </a:r>
            <a:r>
              <a:rPr sz="1200" dirty="0">
                <a:latin typeface="Times New Roman"/>
                <a:cs typeface="Times New Roman"/>
              </a:rPr>
              <a:t> Галочку</a:t>
            </a:r>
            <a:r>
              <a:rPr sz="1200" spc="-5" dirty="0">
                <a:latin typeface="Times New Roman"/>
                <a:cs typeface="Times New Roman"/>
              </a:rPr>
              <a:t> уберем.</a:t>
            </a:r>
            <a:endParaRPr sz="1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ts val="1380"/>
              </a:lnSpc>
              <a:buSzPct val="83333"/>
              <a:buFont typeface="Symbol"/>
              <a:buChar char=""/>
              <a:tabLst>
                <a:tab pos="241300" algn="l"/>
              </a:tabLst>
            </a:pPr>
            <a:r>
              <a:rPr sz="1200" spc="-5" dirty="0">
                <a:latin typeface="Times New Roman"/>
                <a:cs typeface="Times New Roman"/>
              </a:rPr>
              <a:t>выберите транспортный протокол передачи </a:t>
            </a:r>
            <a:r>
              <a:rPr sz="1200" dirty="0">
                <a:latin typeface="Times New Roman"/>
                <a:cs typeface="Times New Roman"/>
              </a:rPr>
              <a:t>SNMP-сообщений </a:t>
            </a:r>
            <a:r>
              <a:rPr sz="1200" spc="-5" dirty="0">
                <a:latin typeface="Times New Roman"/>
                <a:cs typeface="Times New Roman"/>
              </a:rPr>
              <a:t>между точкой доступа </a:t>
            </a:r>
            <a:r>
              <a:rPr sz="1200" dirty="0">
                <a:latin typeface="Times New Roman"/>
                <a:cs typeface="Times New Roman"/>
              </a:rPr>
              <a:t>и EMS: </a:t>
            </a:r>
            <a:r>
              <a:rPr sz="1200" spc="-5" dirty="0">
                <a:latin typeface="Times New Roman"/>
                <a:cs typeface="Times New Roman"/>
              </a:rPr>
              <a:t>TCP </a:t>
            </a:r>
            <a:r>
              <a:rPr sz="1200" dirty="0">
                <a:latin typeface="Times New Roman"/>
                <a:cs typeface="Times New Roman"/>
              </a:rPr>
              <a:t> или </a:t>
            </a:r>
            <a:r>
              <a:rPr sz="1200" spc="-5" dirty="0">
                <a:latin typeface="Times New Roman"/>
                <a:cs typeface="Times New Roman"/>
              </a:rPr>
              <a:t>UDP, </a:t>
            </a:r>
            <a:r>
              <a:rPr sz="1200" dirty="0">
                <a:latin typeface="Times New Roman"/>
                <a:cs typeface="Times New Roman"/>
              </a:rPr>
              <a:t>а </a:t>
            </a:r>
            <a:r>
              <a:rPr sz="1200" spc="-5" dirty="0">
                <a:latin typeface="Times New Roman"/>
                <a:cs typeface="Times New Roman"/>
              </a:rPr>
              <a:t>также значения полей </a:t>
            </a:r>
            <a:r>
              <a:rPr sz="1200" i="1" spc="-5" dirty="0">
                <a:latin typeface="Times New Roman"/>
                <a:cs typeface="Times New Roman"/>
              </a:rPr>
              <a:t>«Community». </a:t>
            </a:r>
            <a:r>
              <a:rPr sz="1200" spc="-5" dirty="0">
                <a:latin typeface="Times New Roman"/>
                <a:cs typeface="Times New Roman"/>
              </a:rPr>
              <a:t>Нажмите </a:t>
            </a:r>
            <a:r>
              <a:rPr sz="1200" dirty="0">
                <a:latin typeface="Times New Roman"/>
                <a:cs typeface="Times New Roman"/>
              </a:rPr>
              <a:t>кнопку </a:t>
            </a:r>
            <a:r>
              <a:rPr sz="1200" i="1" dirty="0">
                <a:latin typeface="Times New Roman"/>
                <a:cs typeface="Times New Roman"/>
              </a:rPr>
              <a:t>«Принять», </a:t>
            </a:r>
            <a:r>
              <a:rPr sz="1200" spc="-5" dirty="0">
                <a:latin typeface="Times New Roman"/>
                <a:cs typeface="Times New Roman"/>
              </a:rPr>
              <a:t>созданное правило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отобразится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-5" dirty="0">
                <a:latin typeface="Times New Roman"/>
                <a:cs typeface="Times New Roman"/>
              </a:rPr>
              <a:t> менеджере правил инициализации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ТД.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3360" y="885824"/>
            <a:ext cx="4620260" cy="477964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4511166"/>
            <a:ext cx="6470650" cy="212915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469900" marR="8890" indent="-229235" algn="just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2.7 </a:t>
            </a:r>
            <a:r>
              <a:rPr sz="1200" b="1" spc="-5" dirty="0">
                <a:latin typeface="Times New Roman"/>
                <a:cs typeface="Times New Roman"/>
              </a:rPr>
              <a:t>Сконфигурируйте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привязку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устанавливаемой</a:t>
            </a:r>
            <a:r>
              <a:rPr sz="1200" b="1" dirty="0">
                <a:latin typeface="Times New Roman"/>
                <a:cs typeface="Times New Roman"/>
              </a:rPr>
              <a:t> точки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доступа</a:t>
            </a:r>
            <a:r>
              <a:rPr sz="1200" b="1" dirty="0">
                <a:latin typeface="Times New Roman"/>
                <a:cs typeface="Times New Roman"/>
              </a:rPr>
              <a:t> к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правилу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инициализации.</a:t>
            </a:r>
            <a:endParaRPr sz="1200">
              <a:latin typeface="Times New Roman"/>
              <a:cs typeface="Times New Roman"/>
            </a:endParaRPr>
          </a:p>
          <a:p>
            <a:pPr marL="469900" algn="just">
              <a:lnSpc>
                <a:spcPts val="1290"/>
              </a:lnSpc>
            </a:pPr>
            <a:r>
              <a:rPr sz="1200" spc="-5" dirty="0">
                <a:latin typeface="Times New Roman"/>
                <a:cs typeface="Times New Roman"/>
              </a:rPr>
              <a:t>Для этого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откройте вкладку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«Привязки».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Times New Roman"/>
                <a:cs typeface="Times New Roman"/>
              </a:rPr>
              <a:t>Привязка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может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осуществляться</a:t>
            </a:r>
            <a:r>
              <a:rPr sz="1200" dirty="0">
                <a:latin typeface="Times New Roman"/>
                <a:cs typeface="Times New Roman"/>
              </a:rPr>
              <a:t> по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трем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типам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ключей: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MAC-адрес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точки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доступа,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IP-адрес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точки доступа </a:t>
            </a:r>
            <a:r>
              <a:rPr sz="1200" dirty="0">
                <a:latin typeface="Times New Roman"/>
                <a:cs typeface="Times New Roman"/>
              </a:rPr>
              <a:t>(или </a:t>
            </a:r>
            <a:r>
              <a:rPr sz="1200" spc="-5" dirty="0">
                <a:latin typeface="Times New Roman"/>
                <a:cs typeface="Times New Roman"/>
              </a:rPr>
              <a:t>диапазон IP-адресов). </a:t>
            </a:r>
            <a:r>
              <a:rPr sz="1200" dirty="0">
                <a:latin typeface="Times New Roman"/>
                <a:cs typeface="Times New Roman"/>
              </a:rPr>
              <a:t>Если </a:t>
            </a:r>
            <a:r>
              <a:rPr sz="1200" spc="-5" dirty="0">
                <a:latin typeface="Times New Roman"/>
                <a:cs typeface="Times New Roman"/>
              </a:rPr>
              <a:t>задать </a:t>
            </a:r>
            <a:r>
              <a:rPr sz="1200" spc="-10" dirty="0">
                <a:latin typeface="Times New Roman"/>
                <a:cs typeface="Times New Roman"/>
              </a:rPr>
              <a:t>"Имя </a:t>
            </a:r>
            <a:r>
              <a:rPr sz="1200" spc="-5" dirty="0">
                <a:latin typeface="Times New Roman"/>
                <a:cs typeface="Times New Roman"/>
              </a:rPr>
              <a:t>устройства", точка </a:t>
            </a:r>
            <a:r>
              <a:rPr sz="1200" dirty="0">
                <a:latin typeface="Times New Roman"/>
                <a:cs typeface="Times New Roman"/>
              </a:rPr>
              <a:t>появится с ним в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дереве. </a:t>
            </a:r>
            <a:r>
              <a:rPr sz="1200" dirty="0">
                <a:latin typeface="Times New Roman"/>
                <a:cs typeface="Times New Roman"/>
              </a:rPr>
              <a:t>Если </a:t>
            </a:r>
            <a:r>
              <a:rPr sz="1200" spc="-5" dirty="0">
                <a:latin typeface="Times New Roman"/>
                <a:cs typeface="Times New Roman"/>
              </a:rPr>
              <a:t>оставить </a:t>
            </a:r>
            <a:r>
              <a:rPr sz="1200" dirty="0">
                <a:latin typeface="Times New Roman"/>
                <a:cs typeface="Times New Roman"/>
              </a:rPr>
              <a:t>поле </a:t>
            </a:r>
            <a:r>
              <a:rPr sz="1200" spc="-5" dirty="0">
                <a:latin typeface="Times New Roman"/>
                <a:cs typeface="Times New Roman"/>
              </a:rPr>
              <a:t>пустым, </a:t>
            </a:r>
            <a:r>
              <a:rPr sz="1200" dirty="0">
                <a:latin typeface="Times New Roman"/>
                <a:cs typeface="Times New Roman"/>
              </a:rPr>
              <a:t>то в </a:t>
            </a:r>
            <a:r>
              <a:rPr sz="1200" spc="-5" dirty="0">
                <a:latin typeface="Times New Roman"/>
                <a:cs typeface="Times New Roman"/>
              </a:rPr>
              <a:t>качестве имени будет отображаться MAC адрес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тип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устройства.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Также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требуется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указать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имя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привязываемого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правила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инициализации</a:t>
            </a:r>
            <a:r>
              <a:rPr sz="1200" spc="1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(нажмите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9525" algn="just">
              <a:lnSpc>
                <a:spcPts val="138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кнопку     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конце </a:t>
            </a:r>
            <a:r>
              <a:rPr sz="1200" spc="-5" dirty="0">
                <a:latin typeface="Times New Roman"/>
                <a:cs typeface="Times New Roman"/>
              </a:rPr>
              <a:t>строки, чтобы выбрать </a:t>
            </a:r>
            <a:r>
              <a:rPr sz="1200" dirty="0">
                <a:latin typeface="Times New Roman"/>
                <a:cs typeface="Times New Roman"/>
              </a:rPr>
              <a:t>из </a:t>
            </a:r>
            <a:r>
              <a:rPr sz="1200" spc="-5" dirty="0">
                <a:latin typeface="Times New Roman"/>
                <a:cs typeface="Times New Roman"/>
              </a:rPr>
              <a:t>существующих правил), домен правила, </a:t>
            </a:r>
            <a:r>
              <a:rPr sz="1200" dirty="0">
                <a:latin typeface="Times New Roman"/>
                <a:cs typeface="Times New Roman"/>
              </a:rPr>
              <a:t>а </a:t>
            </a:r>
            <a:r>
              <a:rPr sz="1200" spc="-5" dirty="0">
                <a:latin typeface="Times New Roman"/>
                <a:cs typeface="Times New Roman"/>
              </a:rPr>
              <a:t>также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домен </a:t>
            </a:r>
            <a:r>
              <a:rPr sz="1200" spc="-10" dirty="0">
                <a:latin typeface="Times New Roman"/>
                <a:cs typeface="Times New Roman"/>
              </a:rPr>
              <a:t>узла, </a:t>
            </a:r>
            <a:r>
              <a:rPr sz="1200" dirty="0">
                <a:latin typeface="Times New Roman"/>
                <a:cs typeface="Times New Roman"/>
              </a:rPr>
              <a:t>в который </a:t>
            </a:r>
            <a:r>
              <a:rPr sz="1200" spc="-5" dirty="0">
                <a:latin typeface="Times New Roman"/>
                <a:cs typeface="Times New Roman"/>
              </a:rPr>
              <a:t>будет помещена точка доступа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дереве устройств. При сложной иерархии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домена </a:t>
            </a:r>
            <a:r>
              <a:rPr sz="1200" spc="-10" dirty="0">
                <a:latin typeface="Times New Roman"/>
                <a:cs typeface="Times New Roman"/>
              </a:rPr>
              <a:t>узла </a:t>
            </a:r>
            <a:r>
              <a:rPr sz="1200" spc="-5" dirty="0">
                <a:latin typeface="Times New Roman"/>
                <a:cs typeface="Times New Roman"/>
              </a:rPr>
              <a:t>будут созданы все </a:t>
            </a:r>
            <a:r>
              <a:rPr sz="1200" dirty="0">
                <a:latin typeface="Times New Roman"/>
                <a:cs typeface="Times New Roman"/>
              </a:rPr>
              <a:t>необходимые </a:t>
            </a:r>
            <a:r>
              <a:rPr sz="1200" spc="-5" dirty="0">
                <a:latin typeface="Times New Roman"/>
                <a:cs typeface="Times New Roman"/>
              </a:rPr>
              <a:t>узлы. </a:t>
            </a:r>
            <a:r>
              <a:rPr sz="1200" dirty="0">
                <a:latin typeface="Times New Roman"/>
                <a:cs typeface="Times New Roman"/>
              </a:rPr>
              <a:t>В нашем </a:t>
            </a:r>
            <a:r>
              <a:rPr sz="1200" spc="-5" dirty="0">
                <a:latin typeface="Times New Roman"/>
                <a:cs typeface="Times New Roman"/>
              </a:rPr>
              <a:t>случае домен правила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домен </a:t>
            </a:r>
            <a:r>
              <a:rPr sz="1200" spc="-10" dirty="0">
                <a:latin typeface="Times New Roman"/>
                <a:cs typeface="Times New Roman"/>
              </a:rPr>
              <a:t>узла </a:t>
            </a:r>
            <a:r>
              <a:rPr sz="1200" spc="-5" dirty="0">
                <a:latin typeface="Times New Roman"/>
                <a:cs typeface="Times New Roman"/>
              </a:rPr>
              <a:t> будет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root.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7264" y="360044"/>
            <a:ext cx="5641340" cy="40001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1488" y="5762497"/>
            <a:ext cx="281940" cy="3124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31010" y="6809231"/>
            <a:ext cx="4127500" cy="30476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506983"/>
            <a:ext cx="48171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Созданная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привязка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отобразится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менеджере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правил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инициализации ТД.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2332990"/>
            <a:ext cx="64662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2.8</a:t>
            </a:r>
            <a:r>
              <a:rPr sz="1200" b="1" spc="34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Чтобы</a:t>
            </a:r>
            <a:r>
              <a:rPr sz="1200" b="1" spc="1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выполнить</a:t>
            </a:r>
            <a:r>
              <a:rPr sz="1200" b="1" spc="1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инициализацию</a:t>
            </a:r>
            <a:r>
              <a:rPr sz="1200" b="1" spc="114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точки</a:t>
            </a:r>
            <a:r>
              <a:rPr sz="1200" b="1" spc="1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доступа</a:t>
            </a:r>
            <a:r>
              <a:rPr sz="1200" b="1" spc="1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</a:t>
            </a:r>
            <a:r>
              <a:rPr sz="1200" b="1" spc="1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указанными</a:t>
            </a:r>
            <a:r>
              <a:rPr sz="1200" b="1" spc="1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параметрами,</a:t>
            </a:r>
            <a:r>
              <a:rPr sz="1200" b="1" spc="1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14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левой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3287" y="2508250"/>
            <a:ext cx="4340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35000" algn="l"/>
                <a:tab pos="1192530" algn="l"/>
                <a:tab pos="2082164" algn="l"/>
                <a:tab pos="2962275" algn="l"/>
                <a:tab pos="3518535" algn="l"/>
                <a:tab pos="3830954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ч</a:t>
            </a:r>
            <a:r>
              <a:rPr sz="1200" b="1" dirty="0">
                <a:latin typeface="Times New Roman"/>
                <a:cs typeface="Times New Roman"/>
              </a:rPr>
              <a:t>а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и	о</a:t>
            </a:r>
            <a:r>
              <a:rPr sz="1200" b="1" spc="-10" dirty="0">
                <a:latin typeface="Times New Roman"/>
                <a:cs typeface="Times New Roman"/>
              </a:rPr>
              <a:t>к</a:t>
            </a:r>
            <a:r>
              <a:rPr sz="1200" b="1" dirty="0">
                <a:latin typeface="Times New Roman"/>
                <a:cs typeface="Times New Roman"/>
              </a:rPr>
              <a:t>на	в</a:t>
            </a:r>
            <a:r>
              <a:rPr sz="1200" b="1" spc="-15" dirty="0">
                <a:latin typeface="Times New Roman"/>
                <a:cs typeface="Times New Roman"/>
              </a:rPr>
              <a:t>ы</a:t>
            </a:r>
            <a:r>
              <a:rPr sz="1200" b="1" dirty="0">
                <a:latin typeface="Times New Roman"/>
                <a:cs typeface="Times New Roman"/>
              </a:rPr>
              <a:t>д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ли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е	корн</a:t>
            </a:r>
            <a:r>
              <a:rPr sz="1200" b="1" spc="-5" dirty="0">
                <a:latin typeface="Times New Roman"/>
                <a:cs typeface="Times New Roman"/>
              </a:rPr>
              <a:t>е</a:t>
            </a:r>
            <a:r>
              <a:rPr sz="1200" b="1" dirty="0">
                <a:latin typeface="Times New Roman"/>
                <a:cs typeface="Times New Roman"/>
              </a:rPr>
              <a:t>вой	</a:t>
            </a:r>
            <a:r>
              <a:rPr sz="1200" b="1" spc="-15" dirty="0">
                <a:latin typeface="Times New Roman"/>
                <a:cs typeface="Times New Roman"/>
              </a:rPr>
              <a:t>у</a:t>
            </a:r>
            <a:r>
              <a:rPr sz="1200" b="1" dirty="0">
                <a:latin typeface="Times New Roman"/>
                <a:cs typeface="Times New Roman"/>
              </a:rPr>
              <a:t>з</a:t>
            </a:r>
            <a:r>
              <a:rPr sz="1200" b="1" spc="-10" dirty="0">
                <a:latin typeface="Times New Roman"/>
                <a:cs typeface="Times New Roman"/>
              </a:rPr>
              <a:t>е</a:t>
            </a:r>
            <a:r>
              <a:rPr sz="1200" b="1" spc="-5" dirty="0">
                <a:latin typeface="Times New Roman"/>
                <a:cs typeface="Times New Roman"/>
              </a:rPr>
              <a:t>л</a:t>
            </a:r>
            <a:r>
              <a:rPr sz="1200" b="1" dirty="0">
                <a:latin typeface="Times New Roman"/>
                <a:cs typeface="Times New Roman"/>
              </a:rPr>
              <a:t>,	в	правой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287" y="2683509"/>
            <a:ext cx="42094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36140" algn="l"/>
                <a:tab pos="2689225" algn="l"/>
                <a:tab pos="3535045" algn="l"/>
              </a:tabLst>
            </a:pPr>
            <a:r>
              <a:rPr sz="1200" b="1" dirty="0">
                <a:latin typeface="Times New Roman"/>
                <a:cs typeface="Times New Roman"/>
              </a:rPr>
              <a:t>вкладку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«Инициализация	</a:t>
            </a:r>
            <a:r>
              <a:rPr sz="1200" b="1" i="1" dirty="0">
                <a:latin typeface="Times New Roman"/>
                <a:cs typeface="Times New Roman"/>
              </a:rPr>
              <a:t>ТД	</a:t>
            </a:r>
            <a:r>
              <a:rPr sz="1200" b="1" i="1" spc="-5" dirty="0">
                <a:latin typeface="Times New Roman"/>
                <a:cs typeface="Times New Roman"/>
              </a:rPr>
              <a:t>Wi-Fi»</a:t>
            </a:r>
            <a:r>
              <a:rPr sz="1200" b="1" spc="-5" dirty="0">
                <a:latin typeface="Times New Roman"/>
                <a:cs typeface="Times New Roman"/>
              </a:rPr>
              <a:t>,	выберите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3079" y="2508250"/>
            <a:ext cx="427990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1905">
              <a:lnSpc>
                <a:spcPts val="1380"/>
              </a:lnSpc>
              <a:spcBef>
                <a:spcPts val="195"/>
              </a:spcBef>
            </a:pPr>
            <a:r>
              <a:rPr sz="1200" b="1" spc="-5" dirty="0">
                <a:latin typeface="Times New Roman"/>
                <a:cs typeface="Times New Roman"/>
              </a:rPr>
              <a:t>ч</a:t>
            </a:r>
            <a:r>
              <a:rPr sz="1200" b="1" dirty="0">
                <a:latin typeface="Times New Roman"/>
                <a:cs typeface="Times New Roman"/>
              </a:rPr>
              <a:t>а</a:t>
            </a:r>
            <a:r>
              <a:rPr sz="1200" b="1" spc="-5" dirty="0">
                <a:latin typeface="Times New Roman"/>
                <a:cs typeface="Times New Roman"/>
              </a:rPr>
              <a:t>с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и  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о</a:t>
            </a:r>
            <a:r>
              <a:rPr sz="1200" b="1" spc="-5" dirty="0">
                <a:latin typeface="Times New Roman"/>
                <a:cs typeface="Times New Roman"/>
              </a:rPr>
              <a:t>ч</a:t>
            </a:r>
            <a:r>
              <a:rPr sz="1200" b="1" dirty="0">
                <a:latin typeface="Times New Roman"/>
                <a:cs typeface="Times New Roman"/>
              </a:rPr>
              <a:t>ку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7976" y="2508250"/>
            <a:ext cx="1215390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47320" marR="5080" indent="-135255">
              <a:lnSpc>
                <a:spcPts val="1380"/>
              </a:lnSpc>
              <a:spcBef>
                <a:spcPts val="195"/>
              </a:spcBef>
              <a:tabLst>
                <a:tab pos="569595" algn="l"/>
                <a:tab pos="592455" algn="l"/>
              </a:tabLst>
            </a:pPr>
            <a:r>
              <a:rPr sz="1200" b="1" dirty="0">
                <a:latin typeface="Times New Roman"/>
                <a:cs typeface="Times New Roman"/>
              </a:rPr>
              <a:t>о</a:t>
            </a:r>
            <a:r>
              <a:rPr sz="1200" b="1" spc="-10" dirty="0">
                <a:latin typeface="Times New Roman"/>
                <a:cs typeface="Times New Roman"/>
              </a:rPr>
              <a:t>к</a:t>
            </a:r>
            <a:r>
              <a:rPr sz="1200" b="1" dirty="0">
                <a:latin typeface="Times New Roman"/>
                <a:cs typeface="Times New Roman"/>
              </a:rPr>
              <a:t>на	</a:t>
            </a:r>
            <a:r>
              <a:rPr sz="1200" b="1" spc="-15" dirty="0">
                <a:latin typeface="Times New Roman"/>
                <a:cs typeface="Times New Roman"/>
              </a:rPr>
              <a:t>о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spc="-10" dirty="0">
                <a:latin typeface="Times New Roman"/>
                <a:cs typeface="Times New Roman"/>
              </a:rPr>
              <a:t>кр</a:t>
            </a:r>
            <a:r>
              <a:rPr sz="1200" b="1" dirty="0">
                <a:latin typeface="Times New Roman"/>
                <a:cs typeface="Times New Roman"/>
              </a:rPr>
              <a:t>ой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е  и		на</a:t>
            </a:r>
            <a:r>
              <a:rPr sz="1200" b="1" spc="-10" dirty="0">
                <a:latin typeface="Times New Roman"/>
                <a:cs typeface="Times New Roman"/>
              </a:rPr>
              <a:t>ж</a:t>
            </a:r>
            <a:r>
              <a:rPr sz="1200" b="1" spc="-5" dirty="0">
                <a:latin typeface="Times New Roman"/>
                <a:cs typeface="Times New Roman"/>
              </a:rPr>
              <a:t>м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5" dirty="0">
                <a:latin typeface="Times New Roman"/>
                <a:cs typeface="Times New Roman"/>
              </a:rPr>
              <a:t>т</a:t>
            </a:r>
            <a:r>
              <a:rPr sz="1200" b="1" dirty="0">
                <a:latin typeface="Times New Roman"/>
                <a:cs typeface="Times New Roman"/>
              </a:rPr>
              <a:t>е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372" y="2858769"/>
            <a:ext cx="6470650" cy="160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algn="just">
              <a:lnSpc>
                <a:spcPts val="14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кнопку </a:t>
            </a:r>
            <a:r>
              <a:rPr sz="1200" b="1" i="1" spc="-5" dirty="0">
                <a:latin typeface="Times New Roman"/>
                <a:cs typeface="Times New Roman"/>
              </a:rPr>
              <a:t>«Инициализировать»</a:t>
            </a:r>
            <a:r>
              <a:rPr sz="1200" b="1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  <a:spcBef>
                <a:spcPts val="55"/>
              </a:spcBef>
            </a:pPr>
            <a:r>
              <a:rPr sz="1200" spc="-5" dirty="0">
                <a:latin typeface="Times New Roman"/>
                <a:cs typeface="Times New Roman"/>
              </a:rPr>
              <a:t>Если</a:t>
            </a:r>
            <a:r>
              <a:rPr sz="1200" spc="290" dirty="0">
                <a:latin typeface="Times New Roman"/>
                <a:cs typeface="Times New Roman"/>
              </a:rPr>
              <a:t>  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   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меню «</a:t>
            </a:r>
            <a:r>
              <a:rPr sz="1200" i="1" spc="-5" dirty="0">
                <a:latin typeface="Times New Roman"/>
                <a:cs typeface="Times New Roman"/>
              </a:rPr>
              <a:t>Администрирование/Настройка</a:t>
            </a:r>
            <a:r>
              <a:rPr sz="1200" i="1" spc="290" dirty="0">
                <a:latin typeface="Times New Roman"/>
                <a:cs typeface="Times New Roman"/>
              </a:rPr>
              <a:t>  </a:t>
            </a:r>
            <a:r>
              <a:rPr sz="1200" i="1" spc="29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сервера/Системные</a:t>
            </a:r>
            <a:r>
              <a:rPr sz="1200" i="1" spc="290" dirty="0">
                <a:latin typeface="Times New Roman"/>
                <a:cs typeface="Times New Roman"/>
              </a:rPr>
              <a:t>  </a:t>
            </a:r>
            <a:r>
              <a:rPr sz="1200" i="1" spc="29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модули</a:t>
            </a:r>
            <a:r>
              <a:rPr sz="1200" dirty="0">
                <a:latin typeface="Times New Roman"/>
                <a:cs typeface="Times New Roman"/>
              </a:rPr>
              <a:t>»    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модуле «</a:t>
            </a:r>
            <a:r>
              <a:rPr sz="1200" i="1" spc="-5" dirty="0">
                <a:latin typeface="Times New Roman"/>
                <a:cs typeface="Times New Roman"/>
              </a:rPr>
              <a:t>WirelessCommon</a:t>
            </a:r>
            <a:r>
              <a:rPr sz="1200" spc="-5" dirty="0">
                <a:latin typeface="Times New Roman"/>
                <a:cs typeface="Times New Roman"/>
              </a:rPr>
              <a:t>» установлен флаг «</a:t>
            </a:r>
            <a:r>
              <a:rPr sz="1200" i="1" spc="-5" dirty="0">
                <a:latin typeface="Times New Roman"/>
                <a:cs typeface="Times New Roman"/>
              </a:rPr>
              <a:t>Автоматическая инициализация</a:t>
            </a:r>
            <a:r>
              <a:rPr sz="1200" spc="-5" dirty="0">
                <a:latin typeface="Times New Roman"/>
                <a:cs typeface="Times New Roman"/>
              </a:rPr>
              <a:t>», </a:t>
            </a:r>
            <a:r>
              <a:rPr sz="1200" dirty="0">
                <a:latin typeface="Times New Roman"/>
                <a:cs typeface="Times New Roman"/>
              </a:rPr>
              <a:t>то </a:t>
            </a:r>
            <a:r>
              <a:rPr sz="1200" spc="-5" dirty="0">
                <a:latin typeface="Times New Roman"/>
                <a:cs typeface="Times New Roman"/>
              </a:rPr>
              <a:t>инициализация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запустится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автоматически,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как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только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будет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создана</a:t>
            </a:r>
            <a:r>
              <a:rPr sz="1200" spc="-5" dirty="0">
                <a:latin typeface="Times New Roman"/>
                <a:cs typeface="Times New Roman"/>
              </a:rPr>
              <a:t> соответствующая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привязка.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 marR="5715" algn="just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Процесс инициализации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можно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увидеть</a:t>
            </a:r>
            <a:r>
              <a:rPr sz="1200" dirty="0">
                <a:latin typeface="Times New Roman"/>
                <a:cs typeface="Times New Roman"/>
              </a:rPr>
              <a:t> на </a:t>
            </a:r>
            <a:r>
              <a:rPr sz="1200" spc="-5" dirty="0">
                <a:latin typeface="Times New Roman"/>
                <a:cs typeface="Times New Roman"/>
              </a:rPr>
              <a:t>вкладке "Задачи",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которая </a:t>
            </a:r>
            <a:r>
              <a:rPr sz="1200" spc="-5" dirty="0">
                <a:latin typeface="Times New Roman"/>
                <a:cs typeface="Times New Roman"/>
              </a:rPr>
              <a:t>может</a:t>
            </a:r>
            <a:r>
              <a:rPr sz="1200" dirty="0">
                <a:latin typeface="Times New Roman"/>
                <a:cs typeface="Times New Roman"/>
              </a:rPr>
              <a:t> быть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открыта </a:t>
            </a:r>
            <a:r>
              <a:rPr sz="1200" dirty="0">
                <a:latin typeface="Times New Roman"/>
                <a:cs typeface="Times New Roman"/>
              </a:rPr>
              <a:t>из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меню </a:t>
            </a:r>
            <a:r>
              <a:rPr sz="1200" i="1" spc="-5" dirty="0">
                <a:latin typeface="Times New Roman"/>
                <a:cs typeface="Times New Roman"/>
              </a:rPr>
              <a:t>«Апплет/Вид/Интерактивная панель» </a:t>
            </a:r>
            <a:r>
              <a:rPr sz="1200" dirty="0">
                <a:latin typeface="Times New Roman"/>
                <a:cs typeface="Times New Roman"/>
              </a:rPr>
              <a:t>или </a:t>
            </a:r>
            <a:r>
              <a:rPr sz="1200" spc="-5" dirty="0">
                <a:latin typeface="Times New Roman"/>
                <a:cs typeface="Times New Roman"/>
              </a:rPr>
              <a:t>комбинацией клавиш </a:t>
            </a:r>
            <a:r>
              <a:rPr sz="1200" spc="-10" dirty="0">
                <a:latin typeface="Times New Roman"/>
                <a:cs typeface="Times New Roman"/>
              </a:rPr>
              <a:t>«Alt+F6». </a:t>
            </a:r>
            <a:r>
              <a:rPr sz="1200" spc="-5" dirty="0">
                <a:latin typeface="Times New Roman"/>
                <a:cs typeface="Times New Roman"/>
              </a:rPr>
              <a:t>После </a:t>
            </a:r>
            <a:r>
              <a:rPr sz="1200" dirty="0">
                <a:latin typeface="Times New Roman"/>
                <a:cs typeface="Times New Roman"/>
              </a:rPr>
              <a:t>того, </a:t>
            </a:r>
            <a:r>
              <a:rPr sz="1200" spc="-10" dirty="0">
                <a:latin typeface="Times New Roman"/>
                <a:cs typeface="Times New Roman"/>
              </a:rPr>
              <a:t>как </a:t>
            </a:r>
            <a:r>
              <a:rPr sz="1200" spc="-5" dirty="0">
                <a:latin typeface="Times New Roman"/>
                <a:cs typeface="Times New Roman"/>
              </a:rPr>
              <a:t> процесс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закончится,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отобразится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дереве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устройств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согласно</a:t>
            </a:r>
            <a:r>
              <a:rPr sz="1200" dirty="0">
                <a:latin typeface="Times New Roman"/>
                <a:cs typeface="Times New Roman"/>
              </a:rPr>
              <a:t> домену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узла,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указанному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правиле</a:t>
            </a:r>
            <a:r>
              <a:rPr sz="1200" spc="-5" dirty="0">
                <a:latin typeface="Times New Roman"/>
                <a:cs typeface="Times New Roman"/>
              </a:rPr>
              <a:t> инициализации.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885824"/>
            <a:ext cx="6074790" cy="129654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44" y="4636515"/>
            <a:ext cx="6185408" cy="3379724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508507"/>
            <a:ext cx="6408420" cy="2018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Задача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№</a:t>
            </a: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200" b="1" spc="-5" dirty="0">
                <a:latin typeface="Times New Roman"/>
                <a:cs typeface="Times New Roman"/>
              </a:rPr>
              <a:t>Создать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SSID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 </a:t>
            </a:r>
            <a:r>
              <a:rPr sz="1200" b="1" spc="-5" dirty="0">
                <a:latin typeface="Times New Roman"/>
                <a:cs typeface="Times New Roman"/>
              </a:rPr>
              <a:t>типом подключения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HOTSPOT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(портальная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авторизация)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Решение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  <a:spcBef>
                <a:spcPts val="1325"/>
              </a:spcBef>
            </a:pPr>
            <a:r>
              <a:rPr sz="1200" b="1" dirty="0">
                <a:latin typeface="Times New Roman"/>
                <a:cs typeface="Times New Roman"/>
              </a:rPr>
              <a:t>3.1 </a:t>
            </a:r>
            <a:r>
              <a:rPr sz="1200" b="1" spc="-5" dirty="0">
                <a:latin typeface="Times New Roman"/>
                <a:cs typeface="Times New Roman"/>
              </a:rPr>
              <a:t>Нажимаем </a:t>
            </a:r>
            <a:r>
              <a:rPr sz="1200" b="1" dirty="0">
                <a:latin typeface="Times New Roman"/>
                <a:cs typeface="Times New Roman"/>
              </a:rPr>
              <a:t>на точку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доступа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которая</a:t>
            </a:r>
            <a:r>
              <a:rPr sz="1200" b="1" dirty="0">
                <a:latin typeface="Times New Roman"/>
                <a:cs typeface="Times New Roman"/>
              </a:rPr>
              <a:t> в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дерево объектов.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60"/>
              </a:lnSpc>
            </a:pPr>
            <a:r>
              <a:rPr sz="1200" spc="-5" dirty="0">
                <a:latin typeface="Times New Roman"/>
                <a:cs typeface="Times New Roman"/>
              </a:rPr>
              <a:t>Включаем</a:t>
            </a:r>
            <a:r>
              <a:rPr sz="1200" dirty="0">
                <a:latin typeface="Times New Roman"/>
                <a:cs typeface="Times New Roman"/>
              </a:rPr>
              <a:t> режим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«Captive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Portal».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этого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вкладке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«Конфигурация»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выберите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пункт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5"/>
              </a:lnSpc>
            </a:pPr>
            <a:r>
              <a:rPr sz="1200" i="1" spc="-5" dirty="0">
                <a:latin typeface="Times New Roman"/>
                <a:cs typeface="Times New Roman"/>
              </a:rPr>
              <a:t>«Captive</a:t>
            </a:r>
            <a:r>
              <a:rPr sz="1200" i="1" dirty="0">
                <a:latin typeface="Times New Roman"/>
                <a:cs typeface="Times New Roman"/>
              </a:rPr>
              <a:t> Portal.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Global»,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нажмите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кнопку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«Редактировать»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установите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«Captive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Portal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Mode»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sz="1200" i="1" dirty="0">
                <a:latin typeface="Times New Roman"/>
                <a:cs typeface="Times New Roman"/>
              </a:rPr>
              <a:t>«on».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Задайте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«Roaming</a:t>
            </a:r>
            <a:r>
              <a:rPr sz="1200" i="1" spc="2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service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URL»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формате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ws://host:port/apb/broadcast.</a:t>
            </a:r>
            <a:r>
              <a:rPr sz="1200" i="1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Нажмите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кнопку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i="1" spc="-5" dirty="0">
                <a:latin typeface="Times New Roman"/>
                <a:cs typeface="Times New Roman"/>
              </a:rPr>
              <a:t>«Принять».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01519" y="8872473"/>
            <a:ext cx="50800" cy="9525"/>
          </a:xfrm>
          <a:custGeom>
            <a:avLst/>
            <a:gdLst/>
            <a:ahLst/>
            <a:cxnLst/>
            <a:rect l="l" t="t" r="r" b="b"/>
            <a:pathLst>
              <a:path w="50800" h="9525">
                <a:moveTo>
                  <a:pt x="50292" y="0"/>
                </a:moveTo>
                <a:lnTo>
                  <a:pt x="0" y="0"/>
                </a:lnTo>
                <a:lnTo>
                  <a:pt x="0" y="9143"/>
                </a:lnTo>
                <a:lnTo>
                  <a:pt x="50292" y="9143"/>
                </a:lnTo>
                <a:lnTo>
                  <a:pt x="5029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25272" y="5579744"/>
            <a:ext cx="6353810" cy="4298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9865" algn="ctr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Рисунок </a:t>
            </a:r>
            <a:r>
              <a:rPr sz="1200" i="1" dirty="0">
                <a:latin typeface="Times New Roman"/>
                <a:cs typeface="Times New Roman"/>
              </a:rPr>
              <a:t>1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–</a:t>
            </a:r>
            <a:r>
              <a:rPr sz="1200" i="1" spc="-5" dirty="0">
                <a:latin typeface="Times New Roman"/>
                <a:cs typeface="Times New Roman"/>
              </a:rPr>
              <a:t> Настройки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«Captive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Portal.</a:t>
            </a:r>
            <a:r>
              <a:rPr sz="1200" i="1" spc="-5" dirty="0">
                <a:latin typeface="Times New Roman"/>
                <a:cs typeface="Times New Roman"/>
              </a:rPr>
              <a:t> Global»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50800" marR="1778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Эту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же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настройку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можно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выполнить,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создав </a:t>
            </a:r>
            <a:r>
              <a:rPr sz="1200" spc="-5" dirty="0">
                <a:latin typeface="Times New Roman"/>
                <a:cs typeface="Times New Roman"/>
              </a:rPr>
              <a:t>шаблон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конфигурации</a:t>
            </a:r>
            <a:r>
              <a:rPr sz="1200" dirty="0">
                <a:latin typeface="Times New Roman"/>
                <a:cs typeface="Times New Roman"/>
              </a:rPr>
              <a:t> в </a:t>
            </a:r>
            <a:r>
              <a:rPr sz="1200" spc="-5" dirty="0">
                <a:latin typeface="Times New Roman"/>
                <a:cs typeface="Times New Roman"/>
              </a:rPr>
              <a:t>меню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</a:t>
            </a:r>
            <a:r>
              <a:rPr sz="1200" i="1" spc="-5" dirty="0">
                <a:latin typeface="Times New Roman"/>
                <a:cs typeface="Times New Roman"/>
              </a:rPr>
              <a:t>Wireless/Менеджер </a:t>
            </a:r>
            <a:r>
              <a:rPr sz="1200" i="1" spc="-28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шаблонов </a:t>
            </a:r>
            <a:r>
              <a:rPr sz="1200" i="1" dirty="0">
                <a:latin typeface="Times New Roman"/>
                <a:cs typeface="Times New Roman"/>
              </a:rPr>
              <a:t>конфигурации»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применив его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одной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или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нескольким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точкам доступа.</a:t>
            </a:r>
            <a:endParaRPr sz="1200">
              <a:latin typeface="Times New Roman"/>
              <a:cs typeface="Times New Roman"/>
            </a:endParaRPr>
          </a:p>
          <a:p>
            <a:pPr marL="50800" marR="280670">
              <a:lnSpc>
                <a:spcPts val="2990"/>
              </a:lnSpc>
              <a:spcBef>
                <a:spcPts val="114"/>
              </a:spcBef>
            </a:pPr>
            <a:r>
              <a:rPr sz="1200" b="1" dirty="0">
                <a:latin typeface="Times New Roman"/>
                <a:cs typeface="Times New Roman"/>
              </a:rPr>
              <a:t>3.2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Откройте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Менеджер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SSID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создайте</a:t>
            </a:r>
            <a:r>
              <a:rPr sz="1200" b="1" dirty="0">
                <a:latin typeface="Times New Roman"/>
                <a:cs typeface="Times New Roman"/>
              </a:rPr>
              <a:t> новый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SSID.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Укажите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следующие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параметры: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Тип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=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Hotspot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ts val="990"/>
              </a:lnSpc>
            </a:pPr>
            <a:r>
              <a:rPr sz="1200" b="1" dirty="0">
                <a:latin typeface="Times New Roman"/>
                <a:cs typeface="Times New Roman"/>
              </a:rPr>
              <a:t>Имя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=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Test_hotspot</a:t>
            </a:r>
            <a:endParaRPr sz="1200">
              <a:latin typeface="Times New Roman"/>
              <a:cs typeface="Times New Roman"/>
            </a:endParaRPr>
          </a:p>
          <a:p>
            <a:pPr marL="50800" marR="5132070">
              <a:lnSpc>
                <a:spcPts val="1380"/>
              </a:lnSpc>
              <a:spcBef>
                <a:spcPts val="70"/>
              </a:spcBef>
            </a:pPr>
            <a:r>
              <a:rPr sz="1200" b="1" spc="-5" dirty="0">
                <a:latin typeface="Times New Roman"/>
                <a:cs typeface="Times New Roman"/>
              </a:rPr>
              <a:t>Domain </a:t>
            </a:r>
            <a:r>
              <a:rPr sz="1200" b="1" dirty="0">
                <a:latin typeface="Times New Roman"/>
                <a:cs typeface="Times New Roman"/>
              </a:rPr>
              <a:t>= </a:t>
            </a:r>
            <a:r>
              <a:rPr sz="1200" b="1" spc="-5" dirty="0">
                <a:latin typeface="Times New Roman"/>
                <a:cs typeface="Times New Roman"/>
              </a:rPr>
              <a:t>root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Статус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VAP</a:t>
            </a:r>
            <a:r>
              <a:rPr sz="1200" b="1" spc="-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=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up</a:t>
            </a:r>
            <a:endParaRPr sz="1200">
              <a:latin typeface="Times New Roman"/>
              <a:cs typeface="Times New Roman"/>
            </a:endParaRPr>
          </a:p>
          <a:p>
            <a:pPr marL="50800" marR="3582035">
              <a:lnSpc>
                <a:spcPts val="1380"/>
              </a:lnSpc>
            </a:pPr>
            <a:r>
              <a:rPr sz="1200" b="1" spc="-5" dirty="0">
                <a:latin typeface="Times New Roman"/>
                <a:cs typeface="Times New Roman"/>
              </a:rPr>
              <a:t>Режим безопасности</a:t>
            </a:r>
            <a:r>
              <a:rPr sz="1200" b="1" dirty="0">
                <a:latin typeface="Times New Roman"/>
                <a:cs typeface="Times New Roman"/>
              </a:rPr>
              <a:t> = </a:t>
            </a:r>
            <a:r>
              <a:rPr sz="1200" b="1" spc="-5" dirty="0">
                <a:latin typeface="Times New Roman"/>
                <a:cs typeface="Times New Roman"/>
              </a:rPr>
              <a:t>без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шифрования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Статус Client </a:t>
            </a:r>
            <a:r>
              <a:rPr sz="1200" b="1" dirty="0">
                <a:latin typeface="Times New Roman"/>
                <a:cs typeface="Times New Roman"/>
              </a:rPr>
              <a:t>QoS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= </a:t>
            </a:r>
            <a:r>
              <a:rPr sz="1200" b="1" spc="-5" dirty="0"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ts val="1315"/>
              </a:lnSpc>
            </a:pPr>
            <a:r>
              <a:rPr sz="1200" b="1" spc="-5" dirty="0">
                <a:latin typeface="Times New Roman"/>
                <a:cs typeface="Times New Roman"/>
              </a:rPr>
              <a:t>VLAN-ID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=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1000</a:t>
            </a:r>
            <a:endParaRPr sz="1200">
              <a:latin typeface="Times New Roman"/>
              <a:cs typeface="Times New Roman"/>
            </a:endParaRPr>
          </a:p>
          <a:p>
            <a:pPr marL="50800">
              <a:lnSpc>
                <a:spcPts val="1380"/>
              </a:lnSpc>
            </a:pPr>
            <a:r>
              <a:rPr sz="1200" b="1" spc="-5" dirty="0">
                <a:latin typeface="Times New Roman"/>
                <a:cs typeface="Times New Roman"/>
              </a:rPr>
              <a:t>RADIUS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IP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Address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=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192.168.XX.XX(IP address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SOFT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WLC)</a:t>
            </a:r>
            <a:endParaRPr sz="1200">
              <a:latin typeface="Times New Roman"/>
              <a:cs typeface="Times New Roman"/>
            </a:endParaRPr>
          </a:p>
          <a:p>
            <a:pPr marL="50800" marR="4698365">
              <a:lnSpc>
                <a:spcPts val="1380"/>
              </a:lnSpc>
              <a:spcBef>
                <a:spcPts val="65"/>
              </a:spcBef>
            </a:pPr>
            <a:r>
              <a:rPr sz="1200" b="1" spc="-5" dirty="0">
                <a:latin typeface="Times New Roman"/>
                <a:cs typeface="Times New Roman"/>
              </a:rPr>
              <a:t>RADIUS key </a:t>
            </a:r>
            <a:r>
              <a:rPr sz="1200" b="1" dirty="0">
                <a:latin typeface="Times New Roman"/>
                <a:cs typeface="Times New Roman"/>
              </a:rPr>
              <a:t>= </a:t>
            </a:r>
            <a:r>
              <a:rPr sz="1200" b="1" spc="-5" dirty="0">
                <a:latin typeface="Times New Roman"/>
                <a:cs typeface="Times New Roman"/>
              </a:rPr>
              <a:t>eltex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Radius Accounting </a:t>
            </a:r>
            <a:r>
              <a:rPr sz="1200" b="1" dirty="0">
                <a:latin typeface="Times New Roman"/>
                <a:cs typeface="Times New Roman"/>
              </a:rPr>
              <a:t>=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20" dirty="0">
                <a:latin typeface="Times New Roman"/>
                <a:cs typeface="Times New Roman"/>
              </a:rPr>
              <a:t>Up</a:t>
            </a:r>
            <a:endParaRPr sz="1200">
              <a:latin typeface="Times New Roman"/>
              <a:cs typeface="Times New Roman"/>
            </a:endParaRPr>
          </a:p>
          <a:p>
            <a:pPr marL="50800" marR="3210560">
              <a:lnSpc>
                <a:spcPts val="1380"/>
              </a:lnSpc>
            </a:pPr>
            <a:r>
              <a:rPr sz="1200" b="1" spc="-5" dirty="0">
                <a:latin typeface="Times New Roman"/>
                <a:cs typeface="Times New Roman"/>
              </a:rPr>
              <a:t>Поставьте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флаг </a:t>
            </a:r>
            <a:r>
              <a:rPr sz="1200" b="1" dirty="0">
                <a:latin typeface="Times New Roman"/>
                <a:cs typeface="Times New Roman"/>
              </a:rPr>
              <a:t>"Captive </a:t>
            </a:r>
            <a:r>
              <a:rPr sz="1200" b="1" spc="-5" dirty="0">
                <a:latin typeface="Times New Roman"/>
                <a:cs typeface="Times New Roman"/>
              </a:rPr>
              <a:t>portal"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- </a:t>
            </a:r>
            <a:r>
              <a:rPr sz="1200" b="1" spc="-5" dirty="0">
                <a:latin typeface="Times New Roman"/>
                <a:cs typeface="Times New Roman"/>
              </a:rPr>
              <a:t>"Enabled"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Virtual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portal</a:t>
            </a:r>
            <a:r>
              <a:rPr sz="1200" b="1" dirty="0">
                <a:latin typeface="Times New Roman"/>
                <a:cs typeface="Times New Roman"/>
              </a:rPr>
              <a:t> name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= default</a:t>
            </a:r>
            <a:r>
              <a:rPr sz="1200" b="1" baseline="38194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1</a:t>
            </a:r>
            <a:endParaRPr sz="1200" baseline="38194">
              <a:latin typeface="Times New Roman"/>
              <a:cs typeface="Times New Roman"/>
            </a:endParaRPr>
          </a:p>
          <a:p>
            <a:pPr marL="50800" marR="4427855">
              <a:lnSpc>
                <a:spcPts val="1380"/>
              </a:lnSpc>
            </a:pPr>
            <a:r>
              <a:rPr sz="1200" b="1" spc="-5" dirty="0">
                <a:latin typeface="Times New Roman"/>
                <a:cs typeface="Times New Roman"/>
              </a:rPr>
              <a:t>Verification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=</a:t>
            </a:r>
            <a:r>
              <a:rPr sz="1200" b="1" spc="-5" dirty="0">
                <a:latin typeface="Times New Roman"/>
                <a:cs typeface="Times New Roman"/>
              </a:rPr>
              <a:t> CaptivePortal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Поставьте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флаг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"External"</a:t>
            </a:r>
            <a:endParaRPr sz="1200">
              <a:latin typeface="Times New Roman"/>
              <a:cs typeface="Times New Roman"/>
            </a:endParaRPr>
          </a:p>
          <a:p>
            <a:pPr marL="50800" marR="2569845">
              <a:lnSpc>
                <a:spcPts val="1380"/>
              </a:lnSpc>
            </a:pPr>
            <a:r>
              <a:rPr sz="1200" b="1" spc="-5" dirty="0">
                <a:latin typeface="Times New Roman"/>
                <a:cs typeface="Times New Roman"/>
              </a:rPr>
              <a:t>External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URL</a:t>
            </a:r>
            <a:r>
              <a:rPr sz="1200" b="1" spc="3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=</a:t>
            </a:r>
            <a:r>
              <a:rPr sz="1200" b="1" spc="35" dirty="0">
                <a:latin typeface="Times New Roman"/>
                <a:cs typeface="Times New Roman"/>
              </a:rPr>
              <a:t> </a:t>
            </a:r>
            <a:r>
              <a:rPr sz="12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http://192.168.XX.XX:8080/eltex_portal/ </a:t>
            </a:r>
            <a:r>
              <a:rPr sz="1200" b="1" spc="-2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User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mobility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domain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=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root</a:t>
            </a:r>
            <a:r>
              <a:rPr sz="1200" b="1" u="sng" spc="-7" baseline="38194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3"/>
              </a:rPr>
              <a:t>2</a:t>
            </a:r>
            <a:endParaRPr sz="1200" baseline="38194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110"/>
              </a:spcBef>
            </a:pPr>
            <a:r>
              <a:rPr sz="1200" spc="-5" dirty="0">
                <a:latin typeface="Times New Roman"/>
                <a:cs typeface="Times New Roman"/>
              </a:rPr>
              <a:t>Примечание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9482" y="2521457"/>
            <a:ext cx="5716651" cy="308038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331723"/>
            <a:ext cx="6471285" cy="143573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0795" algn="just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Times New Roman"/>
                <a:cs typeface="Times New Roman"/>
              </a:rPr>
              <a:t>VLAN-ID</a:t>
            </a:r>
            <a:r>
              <a:rPr sz="1200" dirty="0">
                <a:latin typeface="Times New Roman"/>
                <a:cs typeface="Times New Roman"/>
              </a:rPr>
              <a:t> =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1000 </a:t>
            </a:r>
            <a:r>
              <a:rPr sz="1200" spc="-5" dirty="0">
                <a:latin typeface="Times New Roman"/>
                <a:cs typeface="Times New Roman"/>
              </a:rPr>
              <a:t>используется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качестве </a:t>
            </a:r>
            <a:r>
              <a:rPr sz="1200" dirty="0">
                <a:latin typeface="Times New Roman"/>
                <a:cs typeface="Times New Roman"/>
              </a:rPr>
              <a:t>примера. Здесь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необходимо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указать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VLAN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услуги,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который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реально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используется</a:t>
            </a:r>
            <a:r>
              <a:rPr sz="1200" dirty="0">
                <a:latin typeface="Times New Roman"/>
                <a:cs typeface="Times New Roman"/>
              </a:rPr>
              <a:t> 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Вашей</a:t>
            </a:r>
            <a:r>
              <a:rPr sz="1200" dirty="0">
                <a:latin typeface="Times New Roman"/>
                <a:cs typeface="Times New Roman"/>
              </a:rPr>
              <a:t> сети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приходит</a:t>
            </a:r>
            <a:r>
              <a:rPr sz="1200" dirty="0">
                <a:latin typeface="Times New Roman"/>
                <a:cs typeface="Times New Roman"/>
              </a:rPr>
              <a:t> 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точку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доступа.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этом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VLAN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пользователям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должен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быть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доступен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DHCP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сервер.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15"/>
              </a:lnSpc>
            </a:pPr>
            <a:r>
              <a:rPr sz="1200" spc="-5" dirty="0">
                <a:latin typeface="Times New Roman"/>
                <a:cs typeface="Times New Roman"/>
              </a:rPr>
              <a:t>Выберите</a:t>
            </a:r>
            <a:r>
              <a:rPr sz="1200" spc="6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радио  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интерфейсы</a:t>
            </a:r>
            <a:r>
              <a:rPr sz="1200" spc="6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(Radio),</a:t>
            </a:r>
            <a:r>
              <a:rPr sz="1200" spc="6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  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которые 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будет</a:t>
            </a:r>
            <a:r>
              <a:rPr sz="1200" spc="6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назначен</a:t>
            </a:r>
            <a:r>
              <a:rPr sz="1200" spc="6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созданный  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SSID.</a:t>
            </a:r>
            <a:r>
              <a:rPr sz="1200" spc="6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При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Times New Roman"/>
                <a:cs typeface="Times New Roman"/>
              </a:rPr>
              <a:t>назначении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SSID</a:t>
            </a:r>
            <a:r>
              <a:rPr sz="1200" spc="-5" dirty="0">
                <a:latin typeface="Times New Roman"/>
                <a:cs typeface="Times New Roman"/>
              </a:rPr>
              <a:t> одновременно</a:t>
            </a:r>
            <a:r>
              <a:rPr sz="1200" dirty="0">
                <a:latin typeface="Times New Roman"/>
                <a:cs typeface="Times New Roman"/>
              </a:rPr>
              <a:t> 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все</a:t>
            </a:r>
            <a:r>
              <a:rPr sz="1200" dirty="0">
                <a:latin typeface="Times New Roman"/>
                <a:cs typeface="Times New Roman"/>
              </a:rPr>
              <a:t> радио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интерфейсы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("Radio"</a:t>
            </a:r>
            <a:r>
              <a:rPr sz="1200" dirty="0">
                <a:latin typeface="Times New Roman"/>
                <a:cs typeface="Times New Roman"/>
              </a:rPr>
              <a:t> -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"All")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рекомендуется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включать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"Band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steer"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(установить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флаг)</a:t>
            </a:r>
            <a:r>
              <a:rPr sz="1200" dirty="0">
                <a:latin typeface="Times New Roman"/>
                <a:cs typeface="Times New Roman"/>
              </a:rPr>
              <a:t> 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приоритетного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подключения</a:t>
            </a:r>
            <a:r>
              <a:rPr sz="1200" dirty="0">
                <a:latin typeface="Times New Roman"/>
                <a:cs typeface="Times New Roman"/>
              </a:rPr>
              <a:t> к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сети</a:t>
            </a:r>
            <a:r>
              <a:rPr sz="1200" dirty="0">
                <a:latin typeface="Times New Roman"/>
                <a:cs typeface="Times New Roman"/>
              </a:rPr>
              <a:t> 5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ГГц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устройствами,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которые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поддерживают</a:t>
            </a:r>
            <a:r>
              <a:rPr sz="1200" dirty="0">
                <a:latin typeface="Times New Roman"/>
                <a:cs typeface="Times New Roman"/>
              </a:rPr>
              <a:t> оба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диапазона.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назначении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SSID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25" dirty="0">
                <a:latin typeface="Times New Roman"/>
                <a:cs typeface="Times New Roman"/>
              </a:rPr>
              <a:t>на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один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радио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интерфейс режим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"Band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steer"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должен</a:t>
            </a:r>
            <a:r>
              <a:rPr sz="1200" dirty="0">
                <a:latin typeface="Times New Roman"/>
                <a:cs typeface="Times New Roman"/>
              </a:rPr>
              <a:t> быть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выключен.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6097904"/>
            <a:ext cx="6468745" cy="1084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Рисунок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2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–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Параметры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SSID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Для </a:t>
            </a:r>
            <a:r>
              <a:rPr sz="1200" dirty="0">
                <a:latin typeface="Times New Roman"/>
                <a:cs typeface="Times New Roman"/>
              </a:rPr>
              <a:t>того </a:t>
            </a:r>
            <a:r>
              <a:rPr sz="1200" spc="-5" dirty="0">
                <a:latin typeface="Times New Roman"/>
                <a:cs typeface="Times New Roman"/>
              </a:rPr>
              <a:t>чтобы </a:t>
            </a:r>
            <a:r>
              <a:rPr sz="1200" dirty="0">
                <a:latin typeface="Times New Roman"/>
                <a:cs typeface="Times New Roman"/>
              </a:rPr>
              <a:t>при </a:t>
            </a:r>
            <a:r>
              <a:rPr sz="1200" spc="-5" dirty="0">
                <a:latin typeface="Times New Roman"/>
                <a:cs typeface="Times New Roman"/>
              </a:rPr>
              <a:t>подключении клиента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Hotspot SSID </a:t>
            </a:r>
            <a:r>
              <a:rPr sz="1200" dirty="0">
                <a:latin typeface="Times New Roman"/>
                <a:cs typeface="Times New Roman"/>
              </a:rPr>
              <a:t>происходило </a:t>
            </a:r>
            <a:r>
              <a:rPr sz="1200" spc="-5" dirty="0">
                <a:latin typeface="Times New Roman"/>
                <a:cs typeface="Times New Roman"/>
              </a:rPr>
              <a:t>перенаправление </a:t>
            </a:r>
            <a:r>
              <a:rPr sz="1200" dirty="0">
                <a:latin typeface="Times New Roman"/>
                <a:cs typeface="Times New Roman"/>
              </a:rPr>
              <a:t>его на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определенную страницу </a:t>
            </a:r>
            <a:r>
              <a:rPr sz="1200" dirty="0">
                <a:latin typeface="Times New Roman"/>
                <a:cs typeface="Times New Roman"/>
              </a:rPr>
              <a:t>для </a:t>
            </a:r>
            <a:r>
              <a:rPr sz="1200" spc="-5" dirty="0">
                <a:latin typeface="Times New Roman"/>
                <a:cs typeface="Times New Roman"/>
              </a:rPr>
              <a:t>авторизации, необходимо имя этой страницы </a:t>
            </a:r>
            <a:r>
              <a:rPr sz="1200" dirty="0">
                <a:latin typeface="Times New Roman"/>
                <a:cs typeface="Times New Roman"/>
              </a:rPr>
              <a:t>выбрать в поле </a:t>
            </a:r>
            <a:r>
              <a:rPr sz="1200" spc="-10" dirty="0">
                <a:latin typeface="Times New Roman"/>
                <a:cs typeface="Times New Roman"/>
              </a:rPr>
              <a:t>«Virtual </a:t>
            </a:r>
            <a:r>
              <a:rPr sz="1200" spc="-5" dirty="0">
                <a:latin typeface="Times New Roman"/>
                <a:cs typeface="Times New Roman"/>
              </a:rPr>
              <a:t> portal name». Страницы предварительно создаются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5" dirty="0">
                <a:latin typeface="Times New Roman"/>
                <a:cs typeface="Times New Roman"/>
              </a:rPr>
              <a:t>портале, после чего появляются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списке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доступны </a:t>
            </a:r>
            <a:r>
              <a:rPr sz="1200" dirty="0">
                <a:latin typeface="Times New Roman"/>
                <a:cs typeface="Times New Roman"/>
              </a:rPr>
              <a:t>для </a:t>
            </a:r>
            <a:r>
              <a:rPr sz="1200" spc="-5" dirty="0">
                <a:latin typeface="Times New Roman"/>
                <a:cs typeface="Times New Roman"/>
              </a:rPr>
              <a:t>выбора.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0325" y="1761997"/>
            <a:ext cx="4935220" cy="435521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4326" y="5387720"/>
            <a:ext cx="2887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Рисунок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3 –</a:t>
            </a:r>
            <a:r>
              <a:rPr sz="1200" i="1" spc="-5" dirty="0">
                <a:latin typeface="Times New Roman"/>
                <a:cs typeface="Times New Roman"/>
              </a:rPr>
              <a:t> Параметры </a:t>
            </a:r>
            <a:r>
              <a:rPr sz="1200" i="1" dirty="0">
                <a:latin typeface="Times New Roman"/>
                <a:cs typeface="Times New Roman"/>
              </a:rPr>
              <a:t>SSID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Captive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portal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6088760"/>
            <a:ext cx="59931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После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нажатия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кнопки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«Принять»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созданный SSID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отобразится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«Базе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SSID»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(Рисунок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4).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372" y="7486650"/>
            <a:ext cx="6340475" cy="9093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05" algn="ctr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Рисунок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4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–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Менеджер</a:t>
            </a:r>
            <a:r>
              <a:rPr sz="1200" i="1" dirty="0">
                <a:latin typeface="Times New Roman"/>
                <a:cs typeface="Times New Roman"/>
              </a:rPr>
              <a:t> SSID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  <a:tabLst>
                <a:tab pos="500380" algn="l"/>
              </a:tabLst>
            </a:pPr>
            <a:r>
              <a:rPr sz="1200" b="1" dirty="0">
                <a:latin typeface="Times New Roman"/>
                <a:cs typeface="Times New Roman"/>
              </a:rPr>
              <a:t>3.3	Назначьте</a:t>
            </a:r>
            <a:r>
              <a:rPr sz="1200" b="1" spc="-5" dirty="0">
                <a:latin typeface="Times New Roman"/>
                <a:cs typeface="Times New Roman"/>
              </a:rPr>
              <a:t> SSID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на </a:t>
            </a:r>
            <a:r>
              <a:rPr sz="1200" b="1" spc="-5" dirty="0">
                <a:latin typeface="Times New Roman"/>
                <a:cs typeface="Times New Roman"/>
              </a:rPr>
              <a:t>точки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доступа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через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кнопку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«Добавить</a:t>
            </a:r>
            <a:r>
              <a:rPr sz="1200" b="1" i="1" spc="5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SSID привязку».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0"/>
              </a:lnSpc>
            </a:pPr>
            <a:r>
              <a:rPr sz="1200" b="1" spc="-5" dirty="0">
                <a:latin typeface="Times New Roman"/>
                <a:cs typeface="Times New Roman"/>
              </a:rPr>
              <a:t>SSID будет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назначен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на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первую выключенную</a:t>
            </a:r>
            <a:r>
              <a:rPr sz="1200" b="1" dirty="0">
                <a:latin typeface="Times New Roman"/>
                <a:cs typeface="Times New Roman"/>
              </a:rPr>
              <a:t> VAP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на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точке</a:t>
            </a:r>
            <a:r>
              <a:rPr sz="1200" b="1" spc="-5" dirty="0">
                <a:latin typeface="Times New Roman"/>
                <a:cs typeface="Times New Roman"/>
              </a:rPr>
              <a:t> доступа.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</a:pPr>
            <a:r>
              <a:rPr sz="1200" spc="-5" dirty="0">
                <a:latin typeface="Times New Roman"/>
                <a:cs typeface="Times New Roman"/>
              </a:rPr>
              <a:t>Результат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можно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увидеть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вкладке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«Конфигурация/Виртуальные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точки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доступа»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(Рисунок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5).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6210" y="360044"/>
            <a:ext cx="4739640" cy="504668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44" y="6466331"/>
            <a:ext cx="6140450" cy="1043686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3532758"/>
            <a:ext cx="6395720" cy="3771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algn="ctr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Рисунок </a:t>
            </a:r>
            <a:r>
              <a:rPr sz="1200" i="1" dirty="0">
                <a:latin typeface="Times New Roman"/>
                <a:cs typeface="Times New Roman"/>
              </a:rPr>
              <a:t>5 – </a:t>
            </a:r>
            <a:r>
              <a:rPr sz="1200" i="1" spc="-5" dirty="0">
                <a:latin typeface="Times New Roman"/>
                <a:cs typeface="Times New Roman"/>
              </a:rPr>
              <a:t>Виртуальные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точки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доступа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241300" lvl="1" indent="-228600">
              <a:lnSpc>
                <a:spcPct val="100000"/>
              </a:lnSpc>
              <a:buAutoNum type="arabicPeriod" startAt="4"/>
              <a:tabLst>
                <a:tab pos="241300" algn="l"/>
              </a:tabLst>
            </a:pPr>
            <a:r>
              <a:rPr sz="1200" b="1" dirty="0">
                <a:latin typeface="Times New Roman"/>
                <a:cs typeface="Times New Roman"/>
              </a:rPr>
              <a:t>Добавьте</a:t>
            </a:r>
            <a:r>
              <a:rPr sz="1200" b="1" spc="-4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тарифный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план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Times New Roman"/>
              <a:buAutoNum type="arabicPeriod" startAt="4"/>
            </a:pPr>
            <a:endParaRPr sz="1200">
              <a:latin typeface="Times New Roman"/>
              <a:cs typeface="Times New Roman"/>
            </a:endParaRPr>
          </a:p>
          <a:p>
            <a:pPr marL="12700" marR="25781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меню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«RADIUS/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Управление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тарифными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планами»</a:t>
            </a:r>
            <a:r>
              <a:rPr sz="1200" i="1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нажмите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кнопку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«Добавить»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укажите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основные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параметры</a:t>
            </a:r>
            <a:r>
              <a:rPr sz="1200" dirty="0">
                <a:latin typeface="Times New Roman"/>
                <a:cs typeface="Times New Roman"/>
              </a:rPr>
              <a:t> тарифного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плана:</a:t>
            </a:r>
            <a:endParaRPr sz="1200">
              <a:latin typeface="Times New Roman"/>
              <a:cs typeface="Times New Roman"/>
            </a:endParaRPr>
          </a:p>
          <a:p>
            <a:pPr marL="469900" lvl="2" indent="-229235">
              <a:lnSpc>
                <a:spcPts val="1315"/>
              </a:lnSpc>
              <a:buSzPct val="83333"/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Times New Roman"/>
                <a:cs typeface="Times New Roman"/>
              </a:rPr>
              <a:t>Название: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1;</a:t>
            </a:r>
            <a:endParaRPr sz="1200">
              <a:latin typeface="Times New Roman"/>
              <a:cs typeface="Times New Roman"/>
            </a:endParaRPr>
          </a:p>
          <a:p>
            <a:pPr marL="469900" lvl="2" indent="-229235">
              <a:lnSpc>
                <a:spcPts val="1380"/>
              </a:lnSpc>
              <a:buSzPct val="83333"/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dirty="0">
                <a:latin typeface="Times New Roman"/>
                <a:cs typeface="Times New Roman"/>
              </a:rPr>
              <a:t>Код: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1;</a:t>
            </a:r>
            <a:endParaRPr sz="1200">
              <a:latin typeface="Times New Roman"/>
              <a:cs typeface="Times New Roman"/>
            </a:endParaRPr>
          </a:p>
          <a:p>
            <a:pPr marL="469900" lvl="2" indent="-229235">
              <a:lnSpc>
                <a:spcPts val="1380"/>
              </a:lnSpc>
              <a:buSzPct val="83333"/>
              <a:buFont typeface="Symbol"/>
              <a:buChar char=""/>
              <a:tabLst>
                <a:tab pos="469900" algn="l"/>
                <a:tab pos="470534" algn="l"/>
              </a:tabLst>
            </a:pPr>
            <a:r>
              <a:rPr sz="1200" spc="-5" dirty="0">
                <a:latin typeface="Times New Roman"/>
                <a:cs typeface="Times New Roman"/>
              </a:rPr>
              <a:t>Домен: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root.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нашем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примере,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уже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стоит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дефолтный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тарифный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план.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Оставляем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без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изменений.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241300" lvl="1" indent="-228600">
              <a:lnSpc>
                <a:spcPts val="1400"/>
              </a:lnSpc>
              <a:buAutoNum type="arabicPeriod" startAt="5"/>
              <a:tabLst>
                <a:tab pos="24130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Активируйте дефолтный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тарифный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план</a:t>
            </a:r>
            <a:r>
              <a:rPr sz="1200" b="1" dirty="0">
                <a:latin typeface="Times New Roman"/>
                <a:cs typeface="Times New Roman"/>
              </a:rPr>
              <a:t> на </a:t>
            </a:r>
            <a:r>
              <a:rPr sz="1200" b="1" spc="-5" dirty="0">
                <a:latin typeface="Times New Roman"/>
                <a:cs typeface="Times New Roman"/>
              </a:rPr>
              <a:t>портале.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</a:pPr>
            <a:r>
              <a:rPr sz="1200" spc="-5" dirty="0">
                <a:latin typeface="Times New Roman"/>
                <a:cs typeface="Times New Roman"/>
              </a:rPr>
              <a:t>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активации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откройте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портал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ссылке: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192.168.XX.XX:8080/epadmin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 marL="469900" marR="4583430">
              <a:lnSpc>
                <a:spcPts val="1380"/>
              </a:lnSpc>
              <a:spcBef>
                <a:spcPts val="285"/>
              </a:spcBef>
            </a:pPr>
            <a:r>
              <a:rPr sz="1200" b="1" dirty="0">
                <a:latin typeface="Times New Roman"/>
                <a:cs typeface="Times New Roman"/>
              </a:rPr>
              <a:t>Login: </a:t>
            </a:r>
            <a:r>
              <a:rPr sz="1200" b="1" spc="-5" dirty="0">
                <a:latin typeface="Times New Roman"/>
                <a:cs typeface="Times New Roman"/>
              </a:rPr>
              <a:t>admin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Password: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password</a:t>
            </a:r>
            <a:endParaRPr sz="1200">
              <a:latin typeface="Times New Roman"/>
              <a:cs typeface="Times New Roman"/>
            </a:endParaRPr>
          </a:p>
          <a:p>
            <a:pPr marL="12700" marR="316230">
              <a:lnSpc>
                <a:spcPts val="1380"/>
              </a:lnSpc>
              <a:spcBef>
                <a:spcPts val="204"/>
              </a:spcBef>
            </a:pPr>
            <a:r>
              <a:rPr sz="1200" spc="-5" dirty="0">
                <a:latin typeface="Times New Roman"/>
                <a:cs typeface="Times New Roman"/>
              </a:rPr>
              <a:t>На панели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слева</a:t>
            </a:r>
            <a:r>
              <a:rPr sz="1200" dirty="0">
                <a:latin typeface="Times New Roman"/>
                <a:cs typeface="Times New Roman"/>
              </a:rPr>
              <a:t> выберите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портал,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5" dirty="0">
                <a:latin typeface="Times New Roman"/>
                <a:cs typeface="Times New Roman"/>
              </a:rPr>
              <a:t>который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настроено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перенаправление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созданном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SSID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(default).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Откройте </a:t>
            </a:r>
            <a:r>
              <a:rPr sz="1200" dirty="0">
                <a:latin typeface="Times New Roman"/>
                <a:cs typeface="Times New Roman"/>
              </a:rPr>
              <a:t>вкладку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«Тарифные планы»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отметьте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флагом созданный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тарифный</a:t>
            </a:r>
            <a:r>
              <a:rPr sz="1200" spc="-5" dirty="0">
                <a:latin typeface="Times New Roman"/>
                <a:cs typeface="Times New Roman"/>
              </a:rPr>
              <a:t> план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«1».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Введите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его название, </a:t>
            </a:r>
            <a:r>
              <a:rPr sz="1200" dirty="0">
                <a:latin typeface="Times New Roman"/>
                <a:cs typeface="Times New Roman"/>
              </a:rPr>
              <a:t>которое </a:t>
            </a:r>
            <a:r>
              <a:rPr sz="1200" spc="-10" dirty="0">
                <a:latin typeface="Times New Roman"/>
                <a:cs typeface="Times New Roman"/>
              </a:rPr>
              <a:t>будет </a:t>
            </a:r>
            <a:r>
              <a:rPr sz="1200" spc="-5" dirty="0">
                <a:latin typeface="Times New Roman"/>
                <a:cs typeface="Times New Roman"/>
              </a:rPr>
              <a:t>отображаться </a:t>
            </a:r>
            <a:r>
              <a:rPr sz="1200" dirty="0">
                <a:latin typeface="Times New Roman"/>
                <a:cs typeface="Times New Roman"/>
              </a:rPr>
              <a:t>клиенту на </a:t>
            </a:r>
            <a:r>
              <a:rPr sz="1200" spc="-5" dirty="0">
                <a:latin typeface="Times New Roman"/>
                <a:cs typeface="Times New Roman"/>
              </a:rPr>
              <a:t>странице авторизации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случае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использования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нескольких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тарифных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планов.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Нажмите </a:t>
            </a:r>
            <a:r>
              <a:rPr sz="1200" dirty="0">
                <a:latin typeface="Times New Roman"/>
                <a:cs typeface="Times New Roman"/>
              </a:rPr>
              <a:t>кнопку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"Сохранить".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8030" y="360044"/>
            <a:ext cx="6099048" cy="31997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3253866"/>
            <a:ext cx="6235065" cy="1433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5585" algn="ctr">
              <a:lnSpc>
                <a:spcPct val="100000"/>
              </a:lnSpc>
              <a:spcBef>
                <a:spcPts val="100"/>
              </a:spcBef>
            </a:pPr>
            <a:r>
              <a:rPr sz="1200" i="1" spc="-5" dirty="0">
                <a:latin typeface="Times New Roman"/>
                <a:cs typeface="Times New Roman"/>
              </a:rPr>
              <a:t>Рисунок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7</a:t>
            </a:r>
            <a:r>
              <a:rPr sz="1200" i="1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–</a:t>
            </a:r>
            <a:r>
              <a:rPr sz="1200" i="1" spc="-5" dirty="0">
                <a:latin typeface="Times New Roman"/>
                <a:cs typeface="Times New Roman"/>
              </a:rPr>
              <a:t> Активация тарифного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плана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269240">
              <a:lnSpc>
                <a:spcPts val="1380"/>
              </a:lnSpc>
              <a:spcBef>
                <a:spcPts val="5"/>
              </a:spcBef>
            </a:pPr>
            <a:r>
              <a:rPr sz="1200" spc="-5" dirty="0">
                <a:latin typeface="Times New Roman"/>
                <a:cs typeface="Times New Roman"/>
              </a:rPr>
              <a:t>Режимы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работы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портала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способы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подтверждения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номера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телефона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настраиваются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меню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«Общие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настройки»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разделы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«Режим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работы»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«Способы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подтверждения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номера </a:t>
            </a:r>
            <a:r>
              <a:rPr sz="1200" i="1" spc="-28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телефона»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умолчанию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режим</a:t>
            </a:r>
            <a:r>
              <a:rPr sz="1200" dirty="0">
                <a:latin typeface="Times New Roman"/>
                <a:cs typeface="Times New Roman"/>
              </a:rPr>
              <a:t> работы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«регистрация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и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авторизация»,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 для</a:t>
            </a:r>
            <a:endParaRPr sz="12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подтверждения номера </a:t>
            </a:r>
            <a:r>
              <a:rPr sz="1200" dirty="0">
                <a:latin typeface="Times New Roman"/>
                <a:cs typeface="Times New Roman"/>
              </a:rPr>
              <a:t>телефона при </a:t>
            </a:r>
            <a:r>
              <a:rPr sz="1200" spc="-5" dirty="0">
                <a:latin typeface="Times New Roman"/>
                <a:cs typeface="Times New Roman"/>
              </a:rPr>
              <a:t>портальной авторизации включены </a:t>
            </a:r>
            <a:r>
              <a:rPr sz="1200" dirty="0">
                <a:latin typeface="Times New Roman"/>
                <a:cs typeface="Times New Roman"/>
              </a:rPr>
              <a:t>два </a:t>
            </a:r>
            <a:r>
              <a:rPr sz="1200" spc="-5" dirty="0">
                <a:latin typeface="Times New Roman"/>
                <a:cs typeface="Times New Roman"/>
              </a:rPr>
              <a:t>способа: </a:t>
            </a:r>
            <a:r>
              <a:rPr sz="1200" i="1" spc="-5" dirty="0">
                <a:latin typeface="Times New Roman"/>
                <a:cs typeface="Times New Roman"/>
              </a:rPr>
              <a:t>«Режим </a:t>
            </a:r>
            <a:r>
              <a:rPr sz="1200" i="1" spc="-28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демонстрации»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i="1" spc="-5" dirty="0">
                <a:latin typeface="Times New Roman"/>
                <a:cs typeface="Times New Roman"/>
              </a:rPr>
              <a:t>«Входящие SMS»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Демо-режим предназначен </a:t>
            </a:r>
            <a:r>
              <a:rPr sz="1200" dirty="0">
                <a:latin typeface="Times New Roman"/>
                <a:cs typeface="Times New Roman"/>
              </a:rPr>
              <a:t>для </a:t>
            </a:r>
            <a:r>
              <a:rPr sz="1200" spc="-5" dirty="0">
                <a:latin typeface="Times New Roman"/>
                <a:cs typeface="Times New Roman"/>
              </a:rPr>
              <a:t>тестирования, после ввода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номера </a:t>
            </a:r>
            <a:r>
              <a:rPr sz="1200" dirty="0">
                <a:latin typeface="Times New Roman"/>
                <a:cs typeface="Times New Roman"/>
              </a:rPr>
              <a:t>телефона</a:t>
            </a:r>
            <a:r>
              <a:rPr sz="1200" spc="-5" dirty="0">
                <a:latin typeface="Times New Roman"/>
                <a:cs typeface="Times New Roman"/>
              </a:rPr>
              <a:t> генерируется</a:t>
            </a:r>
            <a:r>
              <a:rPr sz="1200" dirty="0">
                <a:latin typeface="Times New Roman"/>
                <a:cs typeface="Times New Roman"/>
              </a:rPr>
              <a:t> код 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автоматически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подставляется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форму.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8106917"/>
            <a:ext cx="5561330" cy="10845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Times New Roman"/>
                <a:cs typeface="Times New Roman"/>
              </a:rPr>
              <a:t>Для режима</a:t>
            </a:r>
            <a:r>
              <a:rPr sz="1200" dirty="0">
                <a:latin typeface="Times New Roman"/>
                <a:cs typeface="Times New Roman"/>
              </a:rPr>
              <a:t> реальной </a:t>
            </a:r>
            <a:r>
              <a:rPr sz="1200" spc="-5" dirty="0">
                <a:latin typeface="Times New Roman"/>
                <a:cs typeface="Times New Roman"/>
              </a:rPr>
              <a:t>отправки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SMS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сообщений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конфигурируется</a:t>
            </a:r>
            <a:r>
              <a:rPr sz="1200" dirty="0">
                <a:latin typeface="Times New Roman"/>
                <a:cs typeface="Times New Roman"/>
              </a:rPr>
              <a:t> в файле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/etc/eltex-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ngw/notification.properties</a:t>
            </a:r>
            <a:r>
              <a:rPr sz="1200" spc="-5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Times New Roman"/>
                <a:cs typeface="Times New Roman"/>
              </a:rPr>
              <a:t>3.6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Проверка Hotspot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</a:t>
            </a:r>
            <a:r>
              <a:rPr sz="1200" b="1" spc="-5" dirty="0">
                <a:latin typeface="Times New Roman"/>
                <a:cs typeface="Times New Roman"/>
              </a:rPr>
              <a:t> портальной авторизацией.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При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ранее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созданному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SSID,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перекидывает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портал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авторизации: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360044"/>
            <a:ext cx="6230149" cy="29203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44" y="4682362"/>
            <a:ext cx="6832600" cy="327596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3864990"/>
            <a:ext cx="34156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Далее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пробуем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авторизоваться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номеру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телефона: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7401305"/>
            <a:ext cx="551688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Указываем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номер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телефона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соответствующему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формату,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нажимаем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Демо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режим.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Далее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жмем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войти.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360044"/>
            <a:ext cx="6184773" cy="317563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44" y="4242815"/>
            <a:ext cx="6106159" cy="300990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4537074"/>
            <a:ext cx="4936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Далее </a:t>
            </a:r>
            <a:r>
              <a:rPr sz="1200" dirty="0">
                <a:latin typeface="Times New Roman"/>
                <a:cs typeface="Times New Roman"/>
              </a:rPr>
              <a:t>нас </a:t>
            </a:r>
            <a:r>
              <a:rPr sz="1200" spc="-5" dirty="0">
                <a:latin typeface="Times New Roman"/>
                <a:cs typeface="Times New Roman"/>
              </a:rPr>
              <a:t>перекинет</a:t>
            </a:r>
            <a:r>
              <a:rPr sz="1200" spc="3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URL,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который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указанный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Конструкторе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портала.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71217" y="8337041"/>
            <a:ext cx="38506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Настройка Hotspot</a:t>
            </a:r>
            <a:r>
              <a:rPr sz="1200" dirty="0">
                <a:latin typeface="Times New Roman"/>
                <a:cs typeface="Times New Roman"/>
              </a:rPr>
              <a:t> с</a:t>
            </a:r>
            <a:r>
              <a:rPr sz="1200" spc="-5" dirty="0">
                <a:latin typeface="Times New Roman"/>
                <a:cs typeface="Times New Roman"/>
              </a:rPr>
              <a:t> портальной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авторизацией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завершена </a:t>
            </a:r>
            <a:r>
              <a:rPr sz="1200" dirty="0">
                <a:latin typeface="Times New Roman"/>
                <a:cs typeface="Times New Roman"/>
              </a:rPr>
              <a:t>!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360044"/>
            <a:ext cx="6838950" cy="385381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44" y="4915534"/>
            <a:ext cx="6832600" cy="344805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330199"/>
            <a:ext cx="6471920" cy="20808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imes New Roman"/>
                <a:cs typeface="Times New Roman"/>
              </a:rPr>
              <a:t>СОДЕРЖАНИЕ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sz="1400" spc="-5" dirty="0">
                <a:latin typeface="Times New Roman"/>
                <a:cs typeface="Times New Roman"/>
              </a:rPr>
              <a:t>Термины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понятия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............................................................................................................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sz="1400" dirty="0">
                <a:latin typeface="Times New Roman"/>
                <a:cs typeface="Times New Roman"/>
              </a:rPr>
              <a:t>Задача№1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.............................................................................................................................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Задача№2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.............................................................................................................................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Задача№3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...........................................................................................................................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15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Задача№4</a:t>
            </a:r>
            <a:r>
              <a:rPr sz="1400" spc="-9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...........................................................................................................................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22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sz="1400" spc="-5" dirty="0">
                <a:latin typeface="Times New Roman"/>
                <a:cs typeface="Times New Roman"/>
              </a:rPr>
              <a:t>Задача№5</a:t>
            </a:r>
            <a:r>
              <a:rPr sz="1400" spc="-9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...........................................................................................................................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28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620"/>
              </a:lnSpc>
              <a:spcBef>
                <a:spcPts val="70"/>
              </a:spcBef>
            </a:pPr>
            <a:r>
              <a:rPr sz="1400" spc="-5" dirty="0">
                <a:latin typeface="Times New Roman"/>
                <a:cs typeface="Times New Roman"/>
              </a:rPr>
              <a:t>Задача№6 ........................................................................................................................... </a:t>
            </a:r>
            <a:r>
              <a:rPr sz="1400" spc="5" dirty="0">
                <a:latin typeface="Times New Roman"/>
                <a:cs typeface="Times New Roman"/>
              </a:rPr>
              <a:t>37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Список </a:t>
            </a:r>
            <a:r>
              <a:rPr sz="1400" spc="-5" dirty="0">
                <a:latin typeface="Times New Roman"/>
                <a:cs typeface="Times New Roman"/>
              </a:rPr>
              <a:t>рекомендуемой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литературы</a:t>
            </a:r>
            <a:r>
              <a:rPr sz="1400" spc="-18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...............................................................................</a:t>
            </a:r>
            <a:r>
              <a:rPr sz="1400" spc="-6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38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333247"/>
            <a:ext cx="6292850" cy="2399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Задача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№</a:t>
            </a: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72085" algn="ctr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Создать SSID</a:t>
            </a:r>
            <a:r>
              <a:rPr sz="1200" b="1" dirty="0">
                <a:latin typeface="Times New Roman"/>
                <a:cs typeface="Times New Roman"/>
              </a:rPr>
              <a:t> с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типом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подключения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ENTERPRISE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Решение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1200" b="1" dirty="0">
                <a:latin typeface="Times New Roman"/>
                <a:cs typeface="Times New Roman"/>
              </a:rPr>
              <a:t>4.1</a:t>
            </a:r>
            <a:r>
              <a:rPr sz="1200" b="1" spc="-5" dirty="0">
                <a:latin typeface="Times New Roman"/>
                <a:cs typeface="Times New Roman"/>
              </a:rPr>
              <a:t> Настройка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RADIUS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Server </a:t>
            </a:r>
            <a:r>
              <a:rPr sz="1200" b="1" dirty="0">
                <a:latin typeface="Times New Roman"/>
                <a:cs typeface="Times New Roman"/>
              </a:rPr>
              <a:t>на точке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доступа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241300" marR="5080">
              <a:lnSpc>
                <a:spcPts val="1380"/>
              </a:lnSpc>
              <a:spcBef>
                <a:spcPts val="5"/>
              </a:spcBef>
            </a:pPr>
            <a:r>
              <a:rPr sz="1200" dirty="0">
                <a:latin typeface="Times New Roman"/>
                <a:cs typeface="Times New Roman"/>
              </a:rPr>
              <a:t>Заходим 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конфигурацию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Далее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вкладке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Global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Radius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меняем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параметры.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Primary</a:t>
            </a:r>
            <a:r>
              <a:rPr sz="1200" spc="-15" dirty="0">
                <a:latin typeface="Times New Roman"/>
                <a:cs typeface="Times New Roman"/>
              </a:rPr>
              <a:t> IP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Address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192.168.2.55</a:t>
            </a:r>
            <a:endParaRPr sz="1200">
              <a:latin typeface="Times New Roman"/>
              <a:cs typeface="Times New Roman"/>
            </a:endParaRPr>
          </a:p>
          <a:p>
            <a:pPr marL="241300" marR="4366895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Primary </a:t>
            </a:r>
            <a:r>
              <a:rPr sz="1200" spc="-5" dirty="0">
                <a:latin typeface="Times New Roman"/>
                <a:cs typeface="Times New Roman"/>
              </a:rPr>
              <a:t>Key-eltex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Accounting (вкл/выкл)-On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Domain-root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6337172"/>
            <a:ext cx="4023995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4.2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Настройка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SSID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Откройте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менеджер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SSID</a:t>
            </a:r>
            <a:r>
              <a:rPr sz="1200" dirty="0">
                <a:latin typeface="Times New Roman"/>
                <a:cs typeface="Times New Roman"/>
              </a:rPr>
              <a:t> в </a:t>
            </a:r>
            <a:r>
              <a:rPr sz="1200" spc="-5" dirty="0">
                <a:latin typeface="Times New Roman"/>
                <a:cs typeface="Times New Roman"/>
              </a:rPr>
              <a:t>меню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"Wireless/Менеджер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SSID"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4544" y="2926023"/>
            <a:ext cx="6255892" cy="325989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4707762"/>
            <a:ext cx="3219450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Нажмите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кнопку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"Добавить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SSID".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4.3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Задайте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следующие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ключевые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параметры: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783" y="5261736"/>
            <a:ext cx="6481445" cy="140208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290"/>
              </a:lnSpc>
            </a:pPr>
            <a:r>
              <a:rPr sz="1200" dirty="0">
                <a:latin typeface="Times New Roman"/>
                <a:cs typeface="Times New Roman"/>
              </a:rPr>
              <a:t>Тип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Enterprise</a:t>
            </a:r>
            <a:endParaRPr sz="1200">
              <a:latin typeface="Times New Roman"/>
              <a:cs typeface="Times New Roman"/>
            </a:endParaRPr>
          </a:p>
          <a:p>
            <a:pPr marL="17780" marR="5113655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Times New Roman"/>
                <a:cs typeface="Times New Roman"/>
              </a:rPr>
              <a:t>Имя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Test_enterprise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Domain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root</a:t>
            </a:r>
            <a:endParaRPr sz="1200">
              <a:latin typeface="Times New Roman"/>
              <a:cs typeface="Times New Roman"/>
            </a:endParaRPr>
          </a:p>
          <a:p>
            <a:pPr marL="17780">
              <a:lnSpc>
                <a:spcPts val="1315"/>
              </a:lnSpc>
            </a:pPr>
            <a:r>
              <a:rPr sz="1200" spc="-5" dirty="0">
                <a:latin typeface="Times New Roman"/>
                <a:cs typeface="Times New Roman"/>
              </a:rPr>
              <a:t>Режим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безопасности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WPA </a:t>
            </a:r>
            <a:r>
              <a:rPr sz="1200" spc="-5" dirty="0">
                <a:latin typeface="Times New Roman"/>
                <a:cs typeface="Times New Roman"/>
              </a:rPr>
              <a:t>Enterprise</a:t>
            </a:r>
            <a:endParaRPr sz="1200">
              <a:latin typeface="Times New Roman"/>
              <a:cs typeface="Times New Roman"/>
            </a:endParaRPr>
          </a:p>
          <a:p>
            <a:pPr marL="17780" marR="1821814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Times New Roman"/>
                <a:cs typeface="Times New Roman"/>
              </a:rPr>
              <a:t>RADIUS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IP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Address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- 192.168.ХХ.ХХ </a:t>
            </a:r>
            <a:r>
              <a:rPr sz="1200" spc="-5" dirty="0">
                <a:latin typeface="Times New Roman"/>
                <a:cs typeface="Times New Roman"/>
              </a:rPr>
              <a:t>(ip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адрес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Вашего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Radius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сервера).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RADIUS</a:t>
            </a:r>
            <a:r>
              <a:rPr sz="1200" dirty="0">
                <a:latin typeface="Times New Roman"/>
                <a:cs typeface="Times New Roman"/>
              </a:rPr>
              <a:t> Key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eltex</a:t>
            </a:r>
            <a:endParaRPr sz="1200">
              <a:latin typeface="Times New Roman"/>
              <a:cs typeface="Times New Roman"/>
            </a:endParaRPr>
          </a:p>
          <a:p>
            <a:pPr marL="17780" marR="4397375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RADIUS accounting </a:t>
            </a:r>
            <a:r>
              <a:rPr sz="1200" dirty="0">
                <a:latin typeface="Times New Roman"/>
                <a:cs typeface="Times New Roman"/>
              </a:rPr>
              <a:t>- up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RADIUS accounting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period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600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372" y="6811136"/>
            <a:ext cx="6163310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Выберите</a:t>
            </a:r>
            <a:r>
              <a:rPr sz="1200" dirty="0">
                <a:latin typeface="Times New Roman"/>
                <a:cs typeface="Times New Roman"/>
              </a:rPr>
              <a:t> радио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интерфейсы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(Radio),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которые</a:t>
            </a:r>
            <a:r>
              <a:rPr sz="1200" spc="-5" dirty="0">
                <a:latin typeface="Times New Roman"/>
                <a:cs typeface="Times New Roman"/>
              </a:rPr>
              <a:t> будет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назначен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созданный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SSID.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ct val="95900"/>
              </a:lnSpc>
              <a:spcBef>
                <a:spcPts val="30"/>
              </a:spcBef>
            </a:pPr>
            <a:r>
              <a:rPr sz="1200" spc="-5" dirty="0">
                <a:latin typeface="Times New Roman"/>
                <a:cs typeface="Times New Roman"/>
              </a:rPr>
              <a:t>При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назначении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SSID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одновременно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все</a:t>
            </a:r>
            <a:r>
              <a:rPr sz="1200" dirty="0">
                <a:latin typeface="Times New Roman"/>
                <a:cs typeface="Times New Roman"/>
              </a:rPr>
              <a:t> радио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интерфейсы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("Radio"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-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"All") </a:t>
            </a:r>
            <a:r>
              <a:rPr sz="1200" spc="-5" dirty="0">
                <a:latin typeface="Times New Roman"/>
                <a:cs typeface="Times New Roman"/>
              </a:rPr>
              <a:t>рекомендуется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включать </a:t>
            </a:r>
            <a:r>
              <a:rPr sz="1200" i="1" dirty="0">
                <a:latin typeface="Times New Roman"/>
                <a:cs typeface="Times New Roman"/>
              </a:rPr>
              <a:t>"Bandsteer"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(установить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флаг)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приоритетного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подключения</a:t>
            </a:r>
            <a:r>
              <a:rPr sz="1200" dirty="0">
                <a:latin typeface="Times New Roman"/>
                <a:cs typeface="Times New Roman"/>
              </a:rPr>
              <a:t> к </a:t>
            </a:r>
            <a:r>
              <a:rPr sz="1200" spc="-5" dirty="0">
                <a:latin typeface="Times New Roman"/>
                <a:cs typeface="Times New Roman"/>
              </a:rPr>
              <a:t>сети</a:t>
            </a:r>
            <a:r>
              <a:rPr sz="1200" dirty="0">
                <a:latin typeface="Times New Roman"/>
                <a:cs typeface="Times New Roman"/>
              </a:rPr>
              <a:t> 5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ГГц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устройствами, </a:t>
            </a:r>
            <a:r>
              <a:rPr sz="1200" dirty="0">
                <a:latin typeface="Times New Roman"/>
                <a:cs typeface="Times New Roman"/>
              </a:rPr>
              <a:t>которые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поддерживают</a:t>
            </a:r>
            <a:r>
              <a:rPr sz="1200" dirty="0">
                <a:latin typeface="Times New Roman"/>
                <a:cs typeface="Times New Roman"/>
              </a:rPr>
              <a:t> оба</a:t>
            </a:r>
            <a:r>
              <a:rPr sz="1200" spc="-5" dirty="0">
                <a:latin typeface="Times New Roman"/>
                <a:cs typeface="Times New Roman"/>
              </a:rPr>
              <a:t> диапазона.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При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назначении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SSID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на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один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радио </a:t>
            </a:r>
            <a:r>
              <a:rPr sz="1200" spc="-5" dirty="0">
                <a:latin typeface="Times New Roman"/>
                <a:cs typeface="Times New Roman"/>
              </a:rPr>
              <a:t>интерфейс режим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"Bandsteer"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должен</a:t>
            </a:r>
            <a:r>
              <a:rPr sz="1200" dirty="0">
                <a:latin typeface="Times New Roman"/>
                <a:cs typeface="Times New Roman"/>
              </a:rPr>
              <a:t> быть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выключен.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535304"/>
            <a:ext cx="6833870" cy="402437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4398390"/>
            <a:ext cx="515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После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нажатия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кнопки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«Принять»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созданный SSID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отобразится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«Базе </a:t>
            </a:r>
            <a:r>
              <a:rPr sz="1200" i="1" spc="-5" dirty="0">
                <a:latin typeface="Times New Roman"/>
                <a:cs typeface="Times New Roman"/>
              </a:rPr>
              <a:t>SSID»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7224521"/>
            <a:ext cx="6457315" cy="10820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25145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Times New Roman"/>
                <a:cs typeface="Times New Roman"/>
              </a:rPr>
              <a:t>4.4 Назначьте </a:t>
            </a:r>
            <a:r>
              <a:rPr sz="1200" b="1" spc="-5" dirty="0">
                <a:latin typeface="Times New Roman"/>
                <a:cs typeface="Times New Roman"/>
              </a:rPr>
              <a:t>SSID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на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точки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доступа,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для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этого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выберите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созданный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SSID</a:t>
            </a:r>
            <a:r>
              <a:rPr sz="1200" b="1" dirty="0">
                <a:latin typeface="Times New Roman"/>
                <a:cs typeface="Times New Roman"/>
              </a:rPr>
              <a:t> и</a:t>
            </a:r>
            <a:r>
              <a:rPr sz="1200" b="1" spc="-5" dirty="0">
                <a:latin typeface="Times New Roman"/>
                <a:cs typeface="Times New Roman"/>
              </a:rPr>
              <a:t> нажмите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кнопку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«Добавить</a:t>
            </a:r>
            <a:r>
              <a:rPr sz="1200" b="1" i="1" spc="-10" dirty="0">
                <a:latin typeface="Times New Roman"/>
                <a:cs typeface="Times New Roman"/>
              </a:rPr>
              <a:t> </a:t>
            </a:r>
            <a:r>
              <a:rPr sz="1200" b="1" i="1" spc="-5" dirty="0">
                <a:latin typeface="Times New Roman"/>
                <a:cs typeface="Times New Roman"/>
              </a:rPr>
              <a:t>SSID привязку».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290"/>
              </a:lnSpc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появившемся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окне </a:t>
            </a:r>
            <a:r>
              <a:rPr sz="1200" spc="-5" dirty="0">
                <a:latin typeface="Times New Roman"/>
                <a:cs typeface="Times New Roman"/>
              </a:rPr>
              <a:t>выберите</a:t>
            </a:r>
            <a:r>
              <a:rPr sz="1200" dirty="0">
                <a:latin typeface="Times New Roman"/>
                <a:cs typeface="Times New Roman"/>
              </a:rPr>
              <a:t> ключ 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привязки.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Привязка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может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осуществляться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MAC-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Times New Roman"/>
                <a:cs typeface="Times New Roman"/>
              </a:rPr>
              <a:t>адресу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ТД,</a:t>
            </a:r>
            <a:r>
              <a:rPr sz="1200" dirty="0">
                <a:latin typeface="Times New Roman"/>
                <a:cs typeface="Times New Roman"/>
              </a:rPr>
              <a:t> по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IP-адресу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ТД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или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домену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узла.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Затем</a:t>
            </a:r>
            <a:r>
              <a:rPr sz="1200" dirty="0">
                <a:latin typeface="Times New Roman"/>
                <a:cs typeface="Times New Roman"/>
              </a:rPr>
              <a:t> выделите</a:t>
            </a:r>
            <a:r>
              <a:rPr sz="1200" spc="-5" dirty="0">
                <a:latin typeface="Times New Roman"/>
                <a:cs typeface="Times New Roman"/>
              </a:rPr>
              <a:t> объекты</a:t>
            </a:r>
            <a:r>
              <a:rPr sz="1200" dirty="0">
                <a:latin typeface="Times New Roman"/>
                <a:cs typeface="Times New Roman"/>
              </a:rPr>
              <a:t> для </a:t>
            </a:r>
            <a:r>
              <a:rPr sz="1200" spc="-5" dirty="0">
                <a:latin typeface="Times New Roman"/>
                <a:cs typeface="Times New Roman"/>
              </a:rPr>
              <a:t>привязки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(точки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 </a:t>
            </a:r>
            <a:r>
              <a:rPr sz="1200" dirty="0">
                <a:latin typeface="Times New Roman"/>
                <a:cs typeface="Times New Roman"/>
              </a:rPr>
              <a:t>или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узлы)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 нажмите</a:t>
            </a:r>
            <a:r>
              <a:rPr sz="1200" dirty="0">
                <a:latin typeface="Times New Roman"/>
                <a:cs typeface="Times New Roman"/>
              </a:rPr>
              <a:t> кнопку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«Создать</a:t>
            </a:r>
            <a:r>
              <a:rPr sz="1200" i="1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привязку»,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индикатор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дереве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сменится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желтого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5" dirty="0">
                <a:latin typeface="Times New Roman"/>
                <a:cs typeface="Times New Roman"/>
              </a:rPr>
              <a:t> зеленый.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Нажмите </a:t>
            </a:r>
            <a:r>
              <a:rPr sz="1200" dirty="0">
                <a:latin typeface="Times New Roman"/>
                <a:cs typeface="Times New Roman"/>
              </a:rPr>
              <a:t>кнопку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«Принять».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535304"/>
            <a:ext cx="6546850" cy="371475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44" y="4775834"/>
            <a:ext cx="6676135" cy="212153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5537072"/>
            <a:ext cx="6379210" cy="108458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Times New Roman"/>
                <a:cs typeface="Times New Roman"/>
              </a:rPr>
              <a:t>Появится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окно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5" dirty="0">
                <a:latin typeface="Times New Roman"/>
                <a:cs typeface="Times New Roman"/>
              </a:rPr>
              <a:t>вопросом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"Исправить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привязки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SSID?".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Если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необходимо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сразу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же </a:t>
            </a:r>
            <a:r>
              <a:rPr sz="1200" spc="-5" dirty="0">
                <a:latin typeface="Times New Roman"/>
                <a:cs typeface="Times New Roman"/>
              </a:rPr>
              <a:t>назначить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созданный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SSID,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выберите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"да",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если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необходимо,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чтобы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привязка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существовала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только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БД, </a:t>
            </a:r>
            <a:r>
              <a:rPr sz="1200" dirty="0">
                <a:latin typeface="Times New Roman"/>
                <a:cs typeface="Times New Roman"/>
              </a:rPr>
              <a:t>но не </a:t>
            </a:r>
            <a:r>
              <a:rPr sz="1200" spc="-5" dirty="0">
                <a:latin typeface="Times New Roman"/>
                <a:cs typeface="Times New Roman"/>
              </a:rPr>
              <a:t>применилась сейчас </a:t>
            </a:r>
            <a:r>
              <a:rPr sz="1200" dirty="0">
                <a:latin typeface="Times New Roman"/>
                <a:cs typeface="Times New Roman"/>
              </a:rPr>
              <a:t>на точку доступа - </a:t>
            </a:r>
            <a:r>
              <a:rPr sz="1200" spc="-5" dirty="0">
                <a:latin typeface="Times New Roman"/>
                <a:cs typeface="Times New Roman"/>
              </a:rPr>
              <a:t>нажмите </a:t>
            </a:r>
            <a:r>
              <a:rPr sz="1200" dirty="0">
                <a:latin typeface="Times New Roman"/>
                <a:cs typeface="Times New Roman"/>
              </a:rPr>
              <a:t>кнопку </a:t>
            </a:r>
            <a:r>
              <a:rPr sz="1200" spc="-5" dirty="0">
                <a:latin typeface="Times New Roman"/>
                <a:cs typeface="Times New Roman"/>
              </a:rPr>
              <a:t>"Нет". Потом,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необходимости,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можно зайти</a:t>
            </a:r>
            <a:r>
              <a:rPr sz="1200" dirty="0">
                <a:latin typeface="Times New Roman"/>
                <a:cs typeface="Times New Roman"/>
              </a:rPr>
              <a:t> 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вкладку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"Привязки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SSID"</a:t>
            </a:r>
            <a:r>
              <a:rPr sz="1200" dirty="0">
                <a:latin typeface="Times New Roman"/>
                <a:cs typeface="Times New Roman"/>
              </a:rPr>
              <a:t> 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нажать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кнопку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"Исправить",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чтобы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SSID назначился </a:t>
            </a:r>
            <a:r>
              <a:rPr sz="1200" dirty="0">
                <a:latin typeface="Times New Roman"/>
                <a:cs typeface="Times New Roman"/>
              </a:rPr>
              <a:t>на точку </a:t>
            </a:r>
            <a:r>
              <a:rPr sz="1200" spc="-5" dirty="0">
                <a:latin typeface="Times New Roman"/>
                <a:cs typeface="Times New Roman"/>
              </a:rPr>
              <a:t>доступа, </a:t>
            </a:r>
            <a:r>
              <a:rPr sz="1200" dirty="0">
                <a:latin typeface="Times New Roman"/>
                <a:cs typeface="Times New Roman"/>
              </a:rPr>
              <a:t>либо же привязка </a:t>
            </a:r>
            <a:r>
              <a:rPr sz="1200" spc="-5" dirty="0">
                <a:latin typeface="Times New Roman"/>
                <a:cs typeface="Times New Roman"/>
              </a:rPr>
              <a:t>исправится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5" dirty="0">
                <a:latin typeface="Times New Roman"/>
                <a:cs typeface="Times New Roman"/>
              </a:rPr>
              <a:t>срабатыванию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соответствующего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монитора</a:t>
            </a:r>
            <a:r>
              <a:rPr sz="1200" spc="-5" dirty="0">
                <a:latin typeface="Times New Roman"/>
                <a:cs typeface="Times New Roman"/>
              </a:rPr>
              <a:t> (по</a:t>
            </a:r>
            <a:r>
              <a:rPr sz="1200" dirty="0">
                <a:latin typeface="Times New Roman"/>
                <a:cs typeface="Times New Roman"/>
              </a:rPr>
              <a:t> дефолту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раз в</a:t>
            </a:r>
            <a:r>
              <a:rPr sz="1200" spc="-5" dirty="0">
                <a:latin typeface="Times New Roman"/>
                <a:cs typeface="Times New Roman"/>
              </a:rPr>
              <a:t> сутки).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58213" y="7983473"/>
            <a:ext cx="4679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Процесс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назначения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SSID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можно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контролировать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вкладке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«Задачи».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9966" y="9398000"/>
            <a:ext cx="407416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Созданная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привязка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отобразится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вкладке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«Привязки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SSID».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2460" y="360044"/>
            <a:ext cx="3790823" cy="50285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73960" y="6791197"/>
            <a:ext cx="2647950" cy="121894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88185" y="8185645"/>
            <a:ext cx="3613150" cy="1238250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2473197"/>
            <a:ext cx="6280150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Times New Roman"/>
                <a:cs typeface="Times New Roman"/>
              </a:rPr>
              <a:t>SSID будет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назначен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5" dirty="0">
                <a:latin typeface="Times New Roman"/>
                <a:cs typeface="Times New Roman"/>
              </a:rPr>
              <a:t>первую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выключенную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5" dirty="0">
                <a:latin typeface="Times New Roman"/>
                <a:cs typeface="Times New Roman"/>
              </a:rPr>
              <a:t>точке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Результат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можно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увидеть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 вкладке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«Конфигурация/Виртуальные точки</a:t>
            </a:r>
            <a:r>
              <a:rPr sz="1200" i="1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доступа».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6984872"/>
            <a:ext cx="3526790" cy="55626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>
              <a:lnSpc>
                <a:spcPct val="95100"/>
              </a:lnSpc>
              <a:spcBef>
                <a:spcPts val="170"/>
              </a:spcBef>
            </a:pPr>
            <a:r>
              <a:rPr sz="1200" b="1" dirty="0">
                <a:latin typeface="Times New Roman"/>
                <a:cs typeface="Times New Roman"/>
              </a:rPr>
              <a:t>4.5 </a:t>
            </a:r>
            <a:r>
              <a:rPr sz="1200" b="1" spc="-5" dirty="0">
                <a:latin typeface="Times New Roman"/>
                <a:cs typeface="Times New Roman"/>
              </a:rPr>
              <a:t>Создание аккаунтов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Wi-Fi-пользователей 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Создание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аккаунтов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выполняется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Личном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кабинете.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Для этого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перейдите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браузере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5" dirty="0">
                <a:latin typeface="Times New Roman"/>
                <a:cs typeface="Times New Roman"/>
              </a:rPr>
              <a:t>ссылке: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7783" y="7535926"/>
            <a:ext cx="6481445" cy="17526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320"/>
              </a:lnSpc>
            </a:pPr>
            <a:r>
              <a:rPr sz="1200" spc="-5" dirty="0">
                <a:latin typeface="Times New Roman"/>
                <a:cs typeface="Times New Roman"/>
              </a:rPr>
              <a:t>http://192.168.XX.XX:8080/wifi-cab/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372" y="7683245"/>
            <a:ext cx="4154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открывшемся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окне введите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учетные данные администратора: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783" y="7886445"/>
            <a:ext cx="6481445" cy="350520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 marL="17780">
              <a:lnSpc>
                <a:spcPts val="1290"/>
              </a:lnSpc>
            </a:pPr>
            <a:r>
              <a:rPr sz="1200" spc="-5" dirty="0">
                <a:latin typeface="Times New Roman"/>
                <a:cs typeface="Times New Roman"/>
              </a:rPr>
              <a:t>Логин: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admin</a:t>
            </a:r>
            <a:endParaRPr sz="1200">
              <a:latin typeface="Times New Roman"/>
              <a:cs typeface="Times New Roman"/>
            </a:endParaRPr>
          </a:p>
          <a:p>
            <a:pPr marL="17780">
              <a:lnSpc>
                <a:spcPts val="1410"/>
              </a:lnSpc>
            </a:pPr>
            <a:r>
              <a:rPr sz="1200" spc="-5" dirty="0">
                <a:latin typeface="Times New Roman"/>
                <a:cs typeface="Times New Roman"/>
              </a:rPr>
              <a:t>Пароль: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password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535304"/>
            <a:ext cx="6761733" cy="17830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44" y="2851784"/>
            <a:ext cx="6750050" cy="397497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2279650"/>
            <a:ext cx="6339205" cy="917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Перейдите </a:t>
            </a:r>
            <a:r>
              <a:rPr sz="1200" dirty="0">
                <a:latin typeface="Times New Roman"/>
                <a:cs typeface="Times New Roman"/>
              </a:rPr>
              <a:t>на вкладку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"Пользователи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Wi-Fi/Пользователи</a:t>
            </a:r>
            <a:r>
              <a:rPr sz="1200" i="1" dirty="0">
                <a:latin typeface="Times New Roman"/>
                <a:cs typeface="Times New Roman"/>
              </a:rPr>
              <a:t> Enterprise".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Нажмите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кнопку</a:t>
            </a:r>
            <a:r>
              <a:rPr sz="1200" spc="-5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"Добавить".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spc="-5" dirty="0">
                <a:latin typeface="Times New Roman"/>
                <a:cs typeface="Times New Roman"/>
              </a:rPr>
              <a:t>Задайте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логин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5" dirty="0">
                <a:latin typeface="Times New Roman"/>
                <a:cs typeface="Times New Roman"/>
              </a:rPr>
              <a:t> пароль</a:t>
            </a:r>
            <a:r>
              <a:rPr sz="1200" dirty="0">
                <a:latin typeface="Times New Roman"/>
                <a:cs typeface="Times New Roman"/>
              </a:rPr>
              <a:t> для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пользователя,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например,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test/test.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необходимости,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пароль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можно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891405" algn="l"/>
              </a:tabLst>
            </a:pPr>
            <a:r>
              <a:rPr sz="1200" spc="-5" dirty="0">
                <a:latin typeface="Times New Roman"/>
                <a:cs typeface="Times New Roman"/>
              </a:rPr>
              <a:t>сгенерировать,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нажав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соответствующую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кнопку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конце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строки	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9701276"/>
            <a:ext cx="5909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При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установке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флага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"SSID"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авторизация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данного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пользователя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будет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возможна </a:t>
            </a:r>
            <a:r>
              <a:rPr sz="1200" dirty="0">
                <a:latin typeface="Times New Roman"/>
                <a:cs typeface="Times New Roman"/>
              </a:rPr>
              <a:t>только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360044"/>
            <a:ext cx="2571750" cy="177165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2435860" y="2851784"/>
            <a:ext cx="3019425" cy="6692265"/>
            <a:chOff x="2435860" y="2851784"/>
            <a:chExt cx="3019425" cy="66922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3008" y="2851784"/>
              <a:ext cx="692150" cy="3048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5860" y="3189731"/>
              <a:ext cx="2724150" cy="635420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331723"/>
            <a:ext cx="6417310" cy="143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выбранном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SSID.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Times New Roman"/>
                <a:cs typeface="Times New Roman"/>
              </a:rPr>
              <a:t>При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установке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флага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"Домен"</a:t>
            </a:r>
            <a:r>
              <a:rPr sz="1200" i="1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авторизация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данного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пользователя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будет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возможна</a:t>
            </a:r>
            <a:r>
              <a:rPr sz="1200" dirty="0">
                <a:latin typeface="Times New Roman"/>
                <a:cs typeface="Times New Roman"/>
              </a:rPr>
              <a:t> на любом </a:t>
            </a:r>
            <a:r>
              <a:rPr sz="1200" spc="-10" dirty="0">
                <a:latin typeface="Times New Roman"/>
                <a:cs typeface="Times New Roman"/>
              </a:rPr>
              <a:t>SSID,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принадлежащем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выбранному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домену.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200" spc="-5" dirty="0">
                <a:latin typeface="Times New Roman"/>
                <a:cs typeface="Times New Roman"/>
              </a:rPr>
              <a:t>При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необходимости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задайте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дополнительные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параметры: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время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действия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учетной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записи,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тариф</a:t>
            </a:r>
            <a:endParaRPr sz="1200">
              <a:latin typeface="Times New Roman"/>
              <a:cs typeface="Times New Roman"/>
            </a:endParaRPr>
          </a:p>
          <a:p>
            <a:pPr marL="12700" marR="150495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Times New Roman"/>
                <a:cs typeface="Times New Roman"/>
              </a:rPr>
              <a:t>(ранее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созданный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заданными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ограничениями),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ФИО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пользователя,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мобильный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телефон/Email,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куда будут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отправлять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новые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авторизационные данные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смене </a:t>
            </a:r>
            <a:r>
              <a:rPr sz="1200" dirty="0">
                <a:latin typeface="Times New Roman"/>
                <a:cs typeface="Times New Roman"/>
              </a:rPr>
              <a:t>их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расписанию.</a:t>
            </a:r>
            <a:endParaRPr sz="1200">
              <a:latin typeface="Times New Roman"/>
              <a:cs typeface="Times New Roman"/>
            </a:endParaRPr>
          </a:p>
          <a:p>
            <a:pPr marL="12700" marR="3980179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Нажмите </a:t>
            </a:r>
            <a:r>
              <a:rPr sz="1200" dirty="0">
                <a:latin typeface="Times New Roman"/>
                <a:cs typeface="Times New Roman"/>
              </a:rPr>
              <a:t>кнопку </a:t>
            </a:r>
            <a:r>
              <a:rPr sz="1200" i="1" dirty="0">
                <a:latin typeface="Times New Roman"/>
                <a:cs typeface="Times New Roman"/>
              </a:rPr>
              <a:t>"Сохранить"</a:t>
            </a:r>
            <a:r>
              <a:rPr sz="1200" dirty="0">
                <a:latin typeface="Times New Roman"/>
                <a:cs typeface="Times New Roman"/>
              </a:rPr>
              <a:t>.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Пользователь отобразится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таблице.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3860418"/>
            <a:ext cx="645731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Times New Roman"/>
                <a:cs typeface="Times New Roman"/>
              </a:rPr>
              <a:t>Данные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подключенных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пользователях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будут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отображаться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EMS</a:t>
            </a:r>
            <a:r>
              <a:rPr sz="1200" dirty="0">
                <a:latin typeface="Times New Roman"/>
                <a:cs typeface="Times New Roman"/>
              </a:rPr>
              <a:t> на </a:t>
            </a:r>
            <a:r>
              <a:rPr sz="1200" spc="-5" dirty="0">
                <a:latin typeface="Times New Roman"/>
                <a:cs typeface="Times New Roman"/>
              </a:rPr>
              <a:t>вкладке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"Пользователи</a:t>
            </a:r>
            <a:r>
              <a:rPr sz="1200" i="1" spc="15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Wi- </a:t>
            </a:r>
            <a:r>
              <a:rPr sz="1200" i="1" spc="-285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Fi"</a:t>
            </a:r>
            <a:r>
              <a:rPr sz="1200" dirty="0">
                <a:latin typeface="Times New Roman"/>
                <a:cs typeface="Times New Roman"/>
              </a:rPr>
              <a:t>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5582" y="5366384"/>
            <a:ext cx="2584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Настройка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Wi-Fi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Enterprise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завершена </a:t>
            </a:r>
            <a:r>
              <a:rPr sz="1200" dirty="0">
                <a:latin typeface="Times New Roman"/>
                <a:cs typeface="Times New Roman"/>
              </a:rPr>
              <a:t>!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372" y="5893688"/>
            <a:ext cx="6405880" cy="1871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Задача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№</a:t>
            </a:r>
            <a:r>
              <a:rPr sz="1400" b="1" u="sng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73025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Организовать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схему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подключения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Радиомост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используя </a:t>
            </a:r>
            <a:r>
              <a:rPr sz="1200" b="1" dirty="0">
                <a:latin typeface="Times New Roman"/>
                <a:cs typeface="Times New Roman"/>
              </a:rPr>
              <a:t>БС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(базовая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станция)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приемник.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Решение</a:t>
            </a:r>
            <a:endParaRPr sz="1400">
              <a:latin typeface="Times New Roman"/>
              <a:cs typeface="Times New Roman"/>
            </a:endParaRPr>
          </a:p>
          <a:p>
            <a:pPr marL="244475">
              <a:lnSpc>
                <a:spcPts val="1410"/>
              </a:lnSpc>
              <a:spcBef>
                <a:spcPts val="1290"/>
              </a:spcBef>
            </a:pP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настоящем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руководстве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приводится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следующая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информация:</a:t>
            </a:r>
            <a:endParaRPr sz="1200">
              <a:latin typeface="Times New Roman"/>
              <a:cs typeface="Times New Roman"/>
            </a:endParaRPr>
          </a:p>
          <a:p>
            <a:pPr marL="393700" indent="-149860">
              <a:lnSpc>
                <a:spcPts val="1380"/>
              </a:lnSpc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spc="-5" dirty="0">
                <a:latin typeface="Times New Roman"/>
                <a:cs typeface="Times New Roman"/>
              </a:rPr>
              <a:t>настройка WOP-12ac-LR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через</a:t>
            </a:r>
            <a:r>
              <a:rPr sz="1200" dirty="0">
                <a:latin typeface="Times New Roman"/>
                <a:cs typeface="Times New Roman"/>
              </a:rPr>
              <a:t> WEB</a:t>
            </a:r>
            <a:r>
              <a:rPr sz="1200" spc="-5" dirty="0">
                <a:latin typeface="Times New Roman"/>
                <a:cs typeface="Times New Roman"/>
              </a:rPr>
              <a:t> интерфейс;</a:t>
            </a:r>
            <a:endParaRPr sz="1200">
              <a:latin typeface="Times New Roman"/>
              <a:cs typeface="Times New Roman"/>
            </a:endParaRPr>
          </a:p>
          <a:p>
            <a:pPr marL="393700" indent="-149860">
              <a:lnSpc>
                <a:spcPts val="1380"/>
              </a:lnSpc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spc="-5" dirty="0">
                <a:latin typeface="Times New Roman"/>
                <a:cs typeface="Times New Roman"/>
              </a:rPr>
              <a:t>настройка WB-1P-LR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через</a:t>
            </a:r>
            <a:r>
              <a:rPr sz="1200" dirty="0">
                <a:latin typeface="Times New Roman"/>
                <a:cs typeface="Times New Roman"/>
              </a:rPr>
              <a:t> WEB</a:t>
            </a:r>
            <a:r>
              <a:rPr sz="1200" spc="-5" dirty="0">
                <a:latin typeface="Times New Roman"/>
                <a:cs typeface="Times New Roman"/>
              </a:rPr>
              <a:t> интерфейс;</a:t>
            </a:r>
            <a:endParaRPr sz="1200">
              <a:latin typeface="Times New Roman"/>
              <a:cs typeface="Times New Roman"/>
            </a:endParaRPr>
          </a:p>
          <a:p>
            <a:pPr marL="244475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качестве примера</a:t>
            </a:r>
            <a:r>
              <a:rPr sz="1200" dirty="0">
                <a:latin typeface="Times New Roman"/>
                <a:cs typeface="Times New Roman"/>
              </a:rPr>
              <a:t> будет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рассмотрена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следующая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схема,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рисунок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1: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1937257"/>
            <a:ext cx="6984618" cy="1600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44" y="4413630"/>
            <a:ext cx="6816979" cy="80454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276" y="4764150"/>
            <a:ext cx="6477635" cy="458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5.1 </a:t>
            </a:r>
            <a:r>
              <a:rPr sz="1200" b="1" spc="-5" dirty="0">
                <a:latin typeface="Times New Roman"/>
                <a:cs typeface="Times New Roman"/>
              </a:rPr>
              <a:t>Настройка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Базовой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станции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WOP-12ac-LR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imes New Roman"/>
              <a:cs typeface="Times New Roman"/>
            </a:endParaRPr>
          </a:p>
          <a:p>
            <a:pPr marL="52069">
              <a:lnSpc>
                <a:spcPts val="1400"/>
              </a:lnSpc>
            </a:pPr>
            <a:r>
              <a:rPr sz="1200" b="1" spc="-5" dirty="0">
                <a:latin typeface="Times New Roman"/>
                <a:cs typeface="Times New Roman"/>
              </a:rPr>
              <a:t>Подключение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точки доступа </a:t>
            </a:r>
            <a:r>
              <a:rPr sz="1200" b="1" dirty="0">
                <a:latin typeface="Times New Roman"/>
                <a:cs typeface="Times New Roman"/>
              </a:rPr>
              <a:t>к </a:t>
            </a:r>
            <a:r>
              <a:rPr sz="1200" b="1" spc="-5" dirty="0">
                <a:latin typeface="Times New Roman"/>
                <a:cs typeface="Times New Roman"/>
              </a:rPr>
              <a:t>компьютеру</a:t>
            </a:r>
            <a:endParaRPr sz="1200">
              <a:latin typeface="Times New Roman"/>
              <a:cs typeface="Times New Roman"/>
            </a:endParaRPr>
          </a:p>
          <a:p>
            <a:pPr marL="18415" marR="10795" indent="-6350">
              <a:lnSpc>
                <a:spcPts val="1380"/>
              </a:lnSpc>
              <a:spcBef>
                <a:spcPts val="55"/>
              </a:spcBef>
            </a:pPr>
            <a:r>
              <a:rPr sz="1200" spc="-5" dirty="0">
                <a:latin typeface="Times New Roman"/>
                <a:cs typeface="Times New Roman"/>
              </a:rPr>
              <a:t>Для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питания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WOP-12ac-LR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используется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технология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PoE,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позволяющая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передавать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питание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через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UTP кабель.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Для подключения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используется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PoE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инжектор.</a:t>
            </a:r>
            <a:endParaRPr sz="1200">
              <a:latin typeface="Times New Roman"/>
              <a:cs typeface="Times New Roman"/>
            </a:endParaRPr>
          </a:p>
          <a:p>
            <a:pPr marL="18415" marR="13970" indent="-6350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Подключите</a:t>
            </a:r>
            <a:r>
              <a:rPr sz="1200" dirty="0">
                <a:latin typeface="Times New Roman"/>
                <a:cs typeface="Times New Roman"/>
              </a:rPr>
              <a:t> точку доступа 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«Data</a:t>
            </a:r>
            <a:r>
              <a:rPr sz="1200" dirty="0">
                <a:latin typeface="Times New Roman"/>
                <a:cs typeface="Times New Roman"/>
              </a:rPr>
              <a:t> &amp;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Power» </a:t>
            </a:r>
            <a:r>
              <a:rPr sz="1200" spc="-5" dirty="0">
                <a:latin typeface="Times New Roman"/>
                <a:cs typeface="Times New Roman"/>
              </a:rPr>
              <a:t>разъем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инжектора,</a:t>
            </a:r>
            <a:r>
              <a:rPr sz="1200" dirty="0">
                <a:latin typeface="Times New Roman"/>
                <a:cs typeface="Times New Roman"/>
              </a:rPr>
              <a:t> а компьютер в </a:t>
            </a:r>
            <a:r>
              <a:rPr sz="1200" spc="-5" dirty="0">
                <a:latin typeface="Times New Roman"/>
                <a:cs typeface="Times New Roman"/>
              </a:rPr>
              <a:t>разъем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«Data».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Подключите инжектор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сети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электропитания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220В.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50800">
              <a:lnSpc>
                <a:spcPts val="1410"/>
              </a:lnSpc>
            </a:pPr>
            <a:r>
              <a:rPr sz="1200" spc="-5" dirty="0">
                <a:latin typeface="Times New Roman"/>
                <a:cs typeface="Times New Roman"/>
              </a:rPr>
              <a:t>Настройка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параметров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сетевого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интерфейса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компьютера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Установите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5" dirty="0">
                <a:latin typeface="Times New Roman"/>
                <a:cs typeface="Times New Roman"/>
              </a:rPr>
              <a:t> компьютере следующие </a:t>
            </a:r>
            <a:r>
              <a:rPr sz="1200" dirty="0">
                <a:latin typeface="Times New Roman"/>
                <a:cs typeface="Times New Roman"/>
              </a:rPr>
              <a:t>параметры </a:t>
            </a:r>
            <a:r>
              <a:rPr sz="1200" spc="-5" dirty="0">
                <a:latin typeface="Times New Roman"/>
                <a:cs typeface="Times New Roman"/>
              </a:rPr>
              <a:t>сетевого интерфейса:</a:t>
            </a:r>
            <a:endParaRPr sz="1200">
              <a:latin typeface="Times New Roman"/>
              <a:cs typeface="Times New Roman"/>
            </a:endParaRPr>
          </a:p>
          <a:p>
            <a:pPr marL="468630" indent="-450850">
              <a:lnSpc>
                <a:spcPts val="1380"/>
              </a:lnSpc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spc="-15" dirty="0">
                <a:latin typeface="Times New Roman"/>
                <a:cs typeface="Times New Roman"/>
              </a:rPr>
              <a:t>IP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192.168.1.5</a:t>
            </a:r>
            <a:endParaRPr sz="1200">
              <a:latin typeface="Times New Roman"/>
              <a:cs typeface="Times New Roman"/>
            </a:endParaRPr>
          </a:p>
          <a:p>
            <a:pPr marL="468630" indent="-450850">
              <a:lnSpc>
                <a:spcPts val="1380"/>
              </a:lnSpc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spc="-5" dirty="0">
                <a:latin typeface="Times New Roman"/>
                <a:cs typeface="Times New Roman"/>
              </a:rPr>
              <a:t>Маска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подсети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255.255.255.0</a:t>
            </a:r>
            <a:endParaRPr sz="1200">
              <a:latin typeface="Times New Roman"/>
              <a:cs typeface="Times New Roman"/>
            </a:endParaRPr>
          </a:p>
          <a:p>
            <a:pPr marL="468630" indent="-450850">
              <a:lnSpc>
                <a:spcPts val="1410"/>
              </a:lnSpc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dirty="0">
                <a:latin typeface="Times New Roman"/>
                <a:cs typeface="Times New Roman"/>
              </a:rPr>
              <a:t>Шлюз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умолчанию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192.168.1.1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0858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latin typeface="Times New Roman"/>
                <a:cs typeface="Times New Roman"/>
              </a:rPr>
              <a:t>5.2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Подключение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к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WEB </a:t>
            </a:r>
            <a:r>
              <a:rPr sz="1200" b="1" spc="-5" dirty="0">
                <a:latin typeface="Times New Roman"/>
                <a:cs typeface="Times New Roman"/>
              </a:rPr>
              <a:t>интерфейсу </a:t>
            </a:r>
            <a:r>
              <a:rPr sz="1200" b="1" dirty="0">
                <a:latin typeface="Times New Roman"/>
                <a:cs typeface="Times New Roman"/>
              </a:rPr>
              <a:t>WOP-12ac-LR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spc="-5" dirty="0">
                <a:latin typeface="Times New Roman"/>
                <a:cs typeface="Times New Roman"/>
              </a:rPr>
              <a:t>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 Web-интерфейсу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WOP-12ac-LR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адресной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строке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браузера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введите:</a:t>
            </a:r>
            <a:endParaRPr sz="1200">
              <a:latin typeface="Times New Roman"/>
              <a:cs typeface="Times New Roman"/>
            </a:endParaRPr>
          </a:p>
          <a:p>
            <a:pPr marL="468630" indent="-450850">
              <a:lnSpc>
                <a:spcPts val="1380"/>
              </a:lnSpc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dirty="0">
                <a:latin typeface="Times New Roman"/>
                <a:cs typeface="Times New Roman"/>
              </a:rPr>
              <a:t>192.168.1.10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появившемся </a:t>
            </a:r>
            <a:r>
              <a:rPr sz="1200" dirty="0">
                <a:latin typeface="Times New Roman"/>
                <a:cs typeface="Times New Roman"/>
              </a:rPr>
              <a:t>окне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введите:</a:t>
            </a:r>
            <a:endParaRPr sz="1200">
              <a:latin typeface="Times New Roman"/>
              <a:cs typeface="Times New Roman"/>
            </a:endParaRPr>
          </a:p>
          <a:p>
            <a:pPr marL="468630" indent="-450850">
              <a:lnSpc>
                <a:spcPts val="1380"/>
              </a:lnSpc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spc="-5" dirty="0">
                <a:latin typeface="Times New Roman"/>
                <a:cs typeface="Times New Roman"/>
              </a:rPr>
              <a:t>User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Name: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admin</a:t>
            </a:r>
            <a:endParaRPr sz="1200">
              <a:latin typeface="Times New Roman"/>
              <a:cs typeface="Times New Roman"/>
            </a:endParaRPr>
          </a:p>
          <a:p>
            <a:pPr marL="468630" indent="-450850">
              <a:lnSpc>
                <a:spcPts val="1380"/>
              </a:lnSpc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spc="-5" dirty="0">
                <a:latin typeface="Times New Roman"/>
                <a:cs typeface="Times New Roman"/>
              </a:rPr>
              <a:t>Password: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password</a:t>
            </a:r>
            <a:endParaRPr sz="1200">
              <a:latin typeface="Times New Roman"/>
              <a:cs typeface="Times New Roman"/>
            </a:endParaRPr>
          </a:p>
          <a:p>
            <a:pPr marL="18415" marR="9525" indent="-6350" algn="just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Times New Roman"/>
                <a:cs typeface="Times New Roman"/>
              </a:rPr>
              <a:t>Если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после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введения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IP-адреса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браузере</a:t>
            </a:r>
            <a:r>
              <a:rPr sz="1200" dirty="0">
                <a:latin typeface="Times New Roman"/>
                <a:cs typeface="Times New Roman"/>
              </a:rPr>
              <a:t> не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появится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страница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авторизации,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необходимо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проверить IP-адрес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5" dirty="0">
                <a:latin typeface="Times New Roman"/>
                <a:cs typeface="Times New Roman"/>
              </a:rPr>
              <a:t>ПК, настройки коммутатора. Если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5" dirty="0">
                <a:latin typeface="Times New Roman"/>
                <a:cs typeface="Times New Roman"/>
              </a:rPr>
              <a:t>устройстве </a:t>
            </a:r>
            <a:r>
              <a:rPr sz="1200" dirty="0">
                <a:latin typeface="Times New Roman"/>
                <a:cs typeface="Times New Roman"/>
              </a:rPr>
              <a:t>была </a:t>
            </a:r>
            <a:r>
              <a:rPr sz="1200" spc="-5" dirty="0">
                <a:latin typeface="Times New Roman"/>
                <a:cs typeface="Times New Roman"/>
              </a:rPr>
              <a:t>изменена заводская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конфигурация,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то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нужно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сбросить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текущие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настройки.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Для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этого</a:t>
            </a:r>
            <a:r>
              <a:rPr sz="1200" spc="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нажмите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удерживайте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кнопку</a:t>
            </a:r>
            <a:endParaRPr sz="1200">
              <a:latin typeface="Times New Roman"/>
              <a:cs typeface="Times New Roman"/>
            </a:endParaRPr>
          </a:p>
          <a:p>
            <a:pPr marL="18415" marR="5080" algn="just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«F» на боковой </a:t>
            </a:r>
            <a:r>
              <a:rPr sz="1200" spc="-5" dirty="0">
                <a:latin typeface="Times New Roman"/>
                <a:cs typeface="Times New Roman"/>
              </a:rPr>
              <a:t>панели устройства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течение </a:t>
            </a:r>
            <a:r>
              <a:rPr sz="1200" dirty="0">
                <a:latin typeface="Times New Roman"/>
                <a:cs typeface="Times New Roman"/>
              </a:rPr>
              <a:t>20 </a:t>
            </a:r>
            <a:r>
              <a:rPr sz="1200" spc="-5" dirty="0">
                <a:latin typeface="Times New Roman"/>
                <a:cs typeface="Times New Roman"/>
              </a:rPr>
              <a:t>секунд, </a:t>
            </a:r>
            <a:r>
              <a:rPr sz="1200" dirty="0">
                <a:latin typeface="Times New Roman"/>
                <a:cs typeface="Times New Roman"/>
              </a:rPr>
              <a:t>для </a:t>
            </a:r>
            <a:r>
              <a:rPr sz="1200" spc="-5" dirty="0">
                <a:latin typeface="Times New Roman"/>
                <a:cs typeface="Times New Roman"/>
              </a:rPr>
              <a:t>доступа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кнопке «F» </a:t>
            </a:r>
            <a:r>
              <a:rPr sz="1200" dirty="0">
                <a:latin typeface="Times New Roman"/>
                <a:cs typeface="Times New Roman"/>
              </a:rPr>
              <a:t>предварительно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нужно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открутить технологический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винт.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7084" y="406925"/>
            <a:ext cx="6493255" cy="40317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276" y="510031"/>
            <a:ext cx="6475095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5.3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Сетевые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настройки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algn="just">
              <a:lnSpc>
                <a:spcPts val="1410"/>
              </a:lnSpc>
            </a:pPr>
            <a:r>
              <a:rPr sz="1200" spc="-5" dirty="0">
                <a:latin typeface="Times New Roman"/>
                <a:cs typeface="Times New Roman"/>
              </a:rPr>
              <a:t>Посмотреть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текущую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версию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можно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меню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«Basic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Settings»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(Firmware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Version)</a:t>
            </a:r>
            <a:endParaRPr sz="12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Times New Roman"/>
                <a:cs typeface="Times New Roman"/>
              </a:rPr>
              <a:t>Для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удаленного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управления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WOP-12ac-LR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требуется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установить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сетевые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параметры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оборудования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соответствии</a:t>
            </a:r>
            <a:r>
              <a:rPr sz="1200" dirty="0">
                <a:latin typeface="Times New Roman"/>
                <a:cs typeface="Times New Roman"/>
              </a:rPr>
              <a:t> с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существующими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настройками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сети,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которой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будет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использоваться оборудование.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45"/>
              </a:lnSpc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меню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«Manage»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откройте вкладку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«Ethernet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Settings»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выполните следующие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настройки: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276" y="5001894"/>
            <a:ext cx="6477635" cy="494157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8415" marR="73025">
              <a:lnSpc>
                <a:spcPct val="95900"/>
              </a:lnSpc>
              <a:spcBef>
                <a:spcPts val="160"/>
              </a:spcBef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Management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VLAN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ID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укажите номер</a:t>
            </a:r>
            <a:r>
              <a:rPr sz="1200" dirty="0">
                <a:latin typeface="Times New Roman"/>
                <a:cs typeface="Times New Roman"/>
              </a:rPr>
              <a:t> VLAN,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который </a:t>
            </a:r>
            <a:r>
              <a:rPr sz="1200" spc="-5" dirty="0">
                <a:latin typeface="Times New Roman"/>
                <a:cs typeface="Times New Roman"/>
              </a:rPr>
              <a:t>вы желаете использовать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управления</a:t>
            </a:r>
            <a:r>
              <a:rPr sz="1200" dirty="0">
                <a:latin typeface="Times New Roman"/>
                <a:cs typeface="Times New Roman"/>
              </a:rPr>
              <a:t> точкой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доступа.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данном </a:t>
            </a:r>
            <a:r>
              <a:rPr sz="1200" spc="-5" dirty="0">
                <a:latin typeface="Times New Roman"/>
                <a:cs typeface="Times New Roman"/>
              </a:rPr>
              <a:t>примере используется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VLAN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1;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-5" dirty="0">
                <a:latin typeface="Times New Roman"/>
                <a:cs typeface="Times New Roman"/>
              </a:rPr>
              <a:t> нашем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случае это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VLAN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300.</a:t>
            </a:r>
            <a:endParaRPr sz="1200">
              <a:latin typeface="Times New Roman"/>
              <a:cs typeface="Times New Roman"/>
            </a:endParaRPr>
          </a:p>
          <a:p>
            <a:pPr marL="18415" marR="414655">
              <a:lnSpc>
                <a:spcPts val="1380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При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указании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VLAN</a:t>
            </a:r>
            <a:r>
              <a:rPr sz="1200" dirty="0">
                <a:latin typeface="Times New Roman"/>
                <a:cs typeface="Times New Roman"/>
              </a:rPr>
              <a:t> 300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базовая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станция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автоматический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получить</a:t>
            </a:r>
            <a:r>
              <a:rPr sz="1200" spc="4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IP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адрес</a:t>
            </a:r>
            <a:r>
              <a:rPr sz="1200" dirty="0">
                <a:latin typeface="Times New Roman"/>
                <a:cs typeface="Times New Roman"/>
              </a:rPr>
              <a:t> из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55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подсети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маской </a:t>
            </a:r>
            <a:r>
              <a:rPr sz="1200" dirty="0">
                <a:latin typeface="Times New Roman"/>
                <a:cs typeface="Times New Roman"/>
              </a:rPr>
              <a:t>24.</a:t>
            </a:r>
            <a:endParaRPr sz="1200">
              <a:latin typeface="Times New Roman"/>
              <a:cs typeface="Times New Roman"/>
            </a:endParaRPr>
          </a:p>
          <a:p>
            <a:pPr marL="18415" marR="584835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Connection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Type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выбор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способа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установки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IP-адреса</a:t>
            </a:r>
            <a:r>
              <a:rPr sz="1200" dirty="0">
                <a:latin typeface="Times New Roman"/>
                <a:cs typeface="Times New Roman"/>
              </a:rPr>
              <a:t> на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управляющем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интерфейсе,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10" dirty="0">
                <a:latin typeface="Times New Roman"/>
                <a:cs typeface="Times New Roman"/>
              </a:rPr>
              <a:t>по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которому </a:t>
            </a:r>
            <a:r>
              <a:rPr sz="1200" spc="-5" dirty="0">
                <a:latin typeface="Times New Roman"/>
                <a:cs typeface="Times New Roman"/>
              </a:rPr>
              <a:t>будет осуществляться подключение </a:t>
            </a:r>
            <a:r>
              <a:rPr sz="1200" dirty="0">
                <a:latin typeface="Times New Roman"/>
                <a:cs typeface="Times New Roman"/>
              </a:rPr>
              <a:t>WAN-интерфейса </a:t>
            </a:r>
            <a:r>
              <a:rPr sz="1200" spc="-5" dirty="0">
                <a:latin typeface="Times New Roman"/>
                <a:cs typeface="Times New Roman"/>
              </a:rPr>
              <a:t>устройства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сети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предоставления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услуг</a:t>
            </a:r>
            <a:r>
              <a:rPr sz="1200" spc="-5" dirty="0">
                <a:latin typeface="Times New Roman"/>
                <a:cs typeface="Times New Roman"/>
              </a:rPr>
              <a:t> провайдера:</a:t>
            </a:r>
            <a:endParaRPr sz="1200">
              <a:latin typeface="Times New Roman"/>
              <a:cs typeface="Times New Roman"/>
            </a:endParaRPr>
          </a:p>
          <a:p>
            <a:pPr marL="18415" marR="34798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DHCP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режим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работы,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котором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IP-адрес,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маска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подсети,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адрес DNS </a:t>
            </a:r>
            <a:r>
              <a:rPr sz="1200" spc="-5" dirty="0">
                <a:latin typeface="Times New Roman"/>
                <a:cs typeface="Times New Roman"/>
              </a:rPr>
              <a:t>сервера,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шлюз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установленны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умолчанию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другие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параметры,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необходимые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работы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сети,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будут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получены </a:t>
            </a:r>
            <a:r>
              <a:rPr sz="1200" dirty="0">
                <a:latin typeface="Times New Roman"/>
                <a:cs typeface="Times New Roman"/>
              </a:rPr>
              <a:t>от </a:t>
            </a:r>
            <a:r>
              <a:rPr sz="1200" spc="-5" dirty="0">
                <a:latin typeface="Times New Roman"/>
                <a:cs typeface="Times New Roman"/>
              </a:rPr>
              <a:t>DHCP-сервера автоматически;</a:t>
            </a:r>
            <a:endParaRPr sz="1200">
              <a:latin typeface="Times New Roman"/>
              <a:cs typeface="Times New Roman"/>
            </a:endParaRPr>
          </a:p>
          <a:p>
            <a:pPr marL="18415" marR="575945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dirty="0">
                <a:latin typeface="Times New Roman"/>
                <a:cs typeface="Times New Roman"/>
              </a:rPr>
              <a:t>Static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20" dirty="0">
                <a:latin typeface="Times New Roman"/>
                <a:cs typeface="Times New Roman"/>
              </a:rPr>
              <a:t>IP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режим </a:t>
            </a:r>
            <a:r>
              <a:rPr sz="1200" dirty="0">
                <a:latin typeface="Times New Roman"/>
                <a:cs typeface="Times New Roman"/>
              </a:rPr>
              <a:t>работы, при котором </a:t>
            </a:r>
            <a:r>
              <a:rPr sz="1200" spc="-5" dirty="0">
                <a:latin typeface="Times New Roman"/>
                <a:cs typeface="Times New Roman"/>
              </a:rPr>
              <a:t>IP-адрес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все </a:t>
            </a:r>
            <a:r>
              <a:rPr sz="1200" dirty="0">
                <a:latin typeface="Times New Roman"/>
                <a:cs typeface="Times New Roman"/>
              </a:rPr>
              <a:t>необходимые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параметры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 WAN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интерфейс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назначаются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статически.</a:t>
            </a:r>
            <a:endParaRPr sz="1200">
              <a:latin typeface="Times New Roman"/>
              <a:cs typeface="Times New Roman"/>
            </a:endParaRPr>
          </a:p>
          <a:p>
            <a:pPr marL="18415" marR="5080" indent="-6350" algn="just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нашем случае используется статический IP-адрес </a:t>
            </a:r>
            <a:r>
              <a:rPr sz="1200" dirty="0">
                <a:latin typeface="Times New Roman"/>
                <a:cs typeface="Times New Roman"/>
              </a:rPr>
              <a:t>на </a:t>
            </a:r>
            <a:r>
              <a:rPr sz="1200" spc="-10" dirty="0">
                <a:latin typeface="Times New Roman"/>
                <a:cs typeface="Times New Roman"/>
              </a:rPr>
              <a:t>управляющем </a:t>
            </a:r>
            <a:r>
              <a:rPr sz="1200" spc="-5" dirty="0">
                <a:latin typeface="Times New Roman"/>
                <a:cs typeface="Times New Roman"/>
              </a:rPr>
              <a:t>интерфейсе. </a:t>
            </a:r>
            <a:r>
              <a:rPr sz="1200" dirty="0">
                <a:latin typeface="Times New Roman"/>
                <a:cs typeface="Times New Roman"/>
              </a:rPr>
              <a:t>Для </a:t>
            </a:r>
            <a:r>
              <a:rPr sz="1200" spc="-5" dirty="0">
                <a:latin typeface="Times New Roman"/>
                <a:cs typeface="Times New Roman"/>
              </a:rPr>
              <a:t>задания </a:t>
            </a:r>
            <a:r>
              <a:rPr sz="1200" spc="-10" dirty="0">
                <a:latin typeface="Times New Roman"/>
                <a:cs typeface="Times New Roman"/>
              </a:rPr>
              <a:t>IP- </a:t>
            </a:r>
            <a:r>
              <a:rPr sz="1200" spc="-5" dirty="0">
                <a:latin typeface="Times New Roman"/>
                <a:cs typeface="Times New Roman"/>
              </a:rPr>
              <a:t> адреса </a:t>
            </a:r>
            <a:r>
              <a:rPr sz="1200" dirty="0">
                <a:latin typeface="Times New Roman"/>
                <a:cs typeface="Times New Roman"/>
              </a:rPr>
              <a:t>точкам </a:t>
            </a:r>
            <a:r>
              <a:rPr sz="1200" spc="-5" dirty="0">
                <a:latin typeface="Times New Roman"/>
                <a:cs typeface="Times New Roman"/>
              </a:rPr>
              <a:t>доступа вручную выберите «Static </a:t>
            </a:r>
            <a:r>
              <a:rPr sz="1200" spc="-15" dirty="0">
                <a:latin typeface="Times New Roman"/>
                <a:cs typeface="Times New Roman"/>
              </a:rPr>
              <a:t>IP». </a:t>
            </a:r>
            <a:r>
              <a:rPr sz="1200" dirty="0">
                <a:latin typeface="Times New Roman"/>
                <a:cs typeface="Times New Roman"/>
              </a:rPr>
              <a:t>В поле </a:t>
            </a:r>
            <a:r>
              <a:rPr sz="1200" spc="-5" dirty="0">
                <a:latin typeface="Times New Roman"/>
                <a:cs typeface="Times New Roman"/>
              </a:rPr>
              <a:t>«Static </a:t>
            </a:r>
            <a:r>
              <a:rPr sz="1200" dirty="0">
                <a:latin typeface="Times New Roman"/>
                <a:cs typeface="Times New Roman"/>
              </a:rPr>
              <a:t>IP </a:t>
            </a:r>
            <a:r>
              <a:rPr sz="1200" spc="-5" dirty="0">
                <a:latin typeface="Times New Roman"/>
                <a:cs typeface="Times New Roman"/>
              </a:rPr>
              <a:t>Address» укажите </a:t>
            </a:r>
            <a:r>
              <a:rPr sz="1200" dirty="0">
                <a:latin typeface="Times New Roman"/>
                <a:cs typeface="Times New Roman"/>
              </a:rPr>
              <a:t>IP-адрес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WOP-12ac-LR,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нашем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случае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6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192.168.55.100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маской</a:t>
            </a:r>
            <a:r>
              <a:rPr sz="1200" spc="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подсети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255.255.255.0.</a:t>
            </a:r>
            <a:r>
              <a:rPr sz="1200" spc="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Нажмите</a:t>
            </a:r>
            <a:r>
              <a:rPr sz="1200" spc="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кнопку</a:t>
            </a:r>
            <a:endParaRPr sz="1200">
              <a:latin typeface="Times New Roman"/>
              <a:cs typeface="Times New Roman"/>
            </a:endParaRPr>
          </a:p>
          <a:p>
            <a:pPr marL="18415">
              <a:lnSpc>
                <a:spcPts val="1345"/>
              </a:lnSpc>
            </a:pPr>
            <a:r>
              <a:rPr sz="1200" spc="-5" dirty="0">
                <a:latin typeface="Times New Roman"/>
                <a:cs typeface="Times New Roman"/>
              </a:rPr>
              <a:t>«Update».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8415" marR="9525" indent="-6350" algn="just">
              <a:lnSpc>
                <a:spcPts val="1380"/>
              </a:lnSpc>
              <a:spcBef>
                <a:spcPts val="5"/>
              </a:spcBef>
            </a:pPr>
            <a:r>
              <a:rPr sz="1200" b="1" i="1" spc="-5" dirty="0">
                <a:latin typeface="Times New Roman"/>
                <a:cs typeface="Times New Roman"/>
              </a:rPr>
              <a:t>Примечание:</a:t>
            </a:r>
            <a:r>
              <a:rPr sz="1200" b="1" i="1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Перед внесением изменений</a:t>
            </a:r>
            <a:r>
              <a:rPr sz="1200" dirty="0">
                <a:latin typeface="Times New Roman"/>
                <a:cs typeface="Times New Roman"/>
              </a:rPr>
              <a:t> в сетевые </a:t>
            </a:r>
            <a:r>
              <a:rPr sz="1200" spc="-5" dirty="0">
                <a:latin typeface="Times New Roman"/>
                <a:cs typeface="Times New Roman"/>
              </a:rPr>
              <a:t>настройки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убедитесь, что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управляющий компьютер будет иметь </a:t>
            </a:r>
            <a:r>
              <a:rPr sz="1200" spc="-10" dirty="0">
                <a:latin typeface="Times New Roman"/>
                <a:cs typeface="Times New Roman"/>
              </a:rPr>
              <a:t>доступ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ней.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случае </a:t>
            </a:r>
            <a:r>
              <a:rPr sz="1200" dirty="0">
                <a:latin typeface="Times New Roman"/>
                <a:cs typeface="Times New Roman"/>
              </a:rPr>
              <a:t>ошибочных </a:t>
            </a:r>
            <a:r>
              <a:rPr sz="1200" spc="-5" dirty="0">
                <a:latin typeface="Times New Roman"/>
                <a:cs typeface="Times New Roman"/>
              </a:rPr>
              <a:t>изменений, настройки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можно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откатить,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сбросив </a:t>
            </a:r>
            <a:r>
              <a:rPr sz="1200" dirty="0">
                <a:latin typeface="Times New Roman"/>
                <a:cs typeface="Times New Roman"/>
              </a:rPr>
              <a:t>точку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dirty="0">
                <a:latin typeface="Times New Roman"/>
                <a:cs typeface="Times New Roman"/>
              </a:rPr>
              <a:t> к </a:t>
            </a:r>
            <a:r>
              <a:rPr sz="1200" spc="-5" dirty="0">
                <a:latin typeface="Times New Roman"/>
                <a:cs typeface="Times New Roman"/>
              </a:rPr>
              <a:t>заводским настройкам.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5.4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Настройки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радиоинтерфейса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00">
              <a:latin typeface="Times New Roman"/>
              <a:cs typeface="Times New Roman"/>
            </a:endParaRPr>
          </a:p>
          <a:p>
            <a:pPr marL="468630">
              <a:lnSpc>
                <a:spcPts val="1410"/>
              </a:lnSpc>
            </a:pPr>
            <a:r>
              <a:rPr sz="1200" spc="-5" dirty="0">
                <a:latin typeface="Times New Roman"/>
                <a:cs typeface="Times New Roman"/>
              </a:rPr>
              <a:t>Точка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имеет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радиоинтерфейса,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которые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работают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диапазоне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ГГц.</a:t>
            </a:r>
            <a:endParaRPr sz="1200">
              <a:latin typeface="Times New Roman"/>
              <a:cs typeface="Times New Roman"/>
            </a:endParaRPr>
          </a:p>
          <a:p>
            <a:pPr marL="18415" marR="13970" indent="-6350" algn="just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Times New Roman"/>
                <a:cs typeface="Times New Roman"/>
              </a:rPr>
              <a:t>Для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настройки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радиоинтерфейса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перейдите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меню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«Manage»</a:t>
            </a:r>
            <a:r>
              <a:rPr sz="1200" dirty="0">
                <a:latin typeface="Times New Roman"/>
                <a:cs typeface="Times New Roman"/>
              </a:rPr>
              <a:t> откройте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вкладку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«Wireless </a:t>
            </a:r>
            <a:r>
              <a:rPr sz="1200" dirty="0">
                <a:latin typeface="Times New Roman"/>
                <a:cs typeface="Times New Roman"/>
              </a:rPr>
              <a:t> Settings»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выполните следующие настройки: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6685" y="1761997"/>
            <a:ext cx="4762500" cy="322105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276" y="4038726"/>
            <a:ext cx="6261100" cy="336232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8415" marR="34290">
              <a:lnSpc>
                <a:spcPts val="1370"/>
              </a:lnSpc>
              <a:spcBef>
                <a:spcPts val="200"/>
              </a:spcBef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dirty="0">
                <a:latin typeface="Times New Roman"/>
                <a:cs typeface="Times New Roman"/>
              </a:rPr>
              <a:t>Country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выбор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настроек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радиоинтерфейса,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соответствующих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законодательству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выбранной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страны. Выберите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списке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«Russia»;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15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Radio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Interface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состояние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радиоинтерфейса:</a:t>
            </a:r>
            <a:endParaRPr sz="1200">
              <a:latin typeface="Times New Roman"/>
              <a:cs typeface="Times New Roman"/>
            </a:endParaRPr>
          </a:p>
          <a:p>
            <a:pPr marL="18415" marR="122555">
              <a:lnSpc>
                <a:spcPts val="1380"/>
              </a:lnSpc>
              <a:spcBef>
                <a:spcPts val="70"/>
              </a:spcBef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On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установленном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радиоинтерфейс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включен;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• </a:t>
            </a:r>
            <a:r>
              <a:rPr sz="1200" spc="-5" dirty="0">
                <a:latin typeface="Times New Roman"/>
                <a:cs typeface="Times New Roman"/>
              </a:rPr>
              <a:t>Off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установленном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флаге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радиоинтерфейс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выключен.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15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MAC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Address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MAC-адрес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радиоинтерфейса;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dirty="0">
                <a:latin typeface="Times New Roman"/>
                <a:cs typeface="Times New Roman"/>
              </a:rPr>
              <a:t>Mode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выбор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режима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работы </a:t>
            </a:r>
            <a:r>
              <a:rPr sz="1200" spc="-5" dirty="0">
                <a:latin typeface="Times New Roman"/>
                <a:cs typeface="Times New Roman"/>
              </a:rPr>
              <a:t>радиоинтерфейса;</a:t>
            </a:r>
            <a:endParaRPr sz="1200">
              <a:latin typeface="Times New Roman"/>
              <a:cs typeface="Times New Roman"/>
            </a:endParaRPr>
          </a:p>
          <a:p>
            <a:pPr marL="18415" marR="118110">
              <a:lnSpc>
                <a:spcPts val="1380"/>
              </a:lnSpc>
              <a:spcBef>
                <a:spcPts val="65"/>
              </a:spcBef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Channel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номер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канала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работы </a:t>
            </a:r>
            <a:r>
              <a:rPr sz="1200" spc="-5" dirty="0">
                <a:latin typeface="Times New Roman"/>
                <a:cs typeface="Times New Roman"/>
              </a:rPr>
              <a:t>беспроводной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сети.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выборе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значения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«Auto» </a:t>
            </a:r>
            <a:r>
              <a:rPr sz="1200" spc="-5" dirty="0">
                <a:latin typeface="Times New Roman"/>
                <a:cs typeface="Times New Roman"/>
              </a:rPr>
              <a:t> автоматически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определяется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канал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наименьшим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количеством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работающих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точек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dirty="0">
                <a:latin typeface="Times New Roman"/>
                <a:cs typeface="Times New Roman"/>
              </a:rPr>
              <a:t> на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данном канале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учетом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заданного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региона;</a:t>
            </a:r>
            <a:endParaRPr sz="1200">
              <a:latin typeface="Times New Roman"/>
              <a:cs typeface="Times New Roman"/>
            </a:endParaRPr>
          </a:p>
          <a:p>
            <a:pPr marL="18415" marR="508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dirty="0">
                <a:latin typeface="Times New Roman"/>
                <a:cs typeface="Times New Roman"/>
              </a:rPr>
              <a:t>Airtime </a:t>
            </a:r>
            <a:r>
              <a:rPr sz="1200" spc="-5" dirty="0">
                <a:latin typeface="Times New Roman"/>
                <a:cs typeface="Times New Roman"/>
              </a:rPr>
              <a:t>Fairness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технология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эфирной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равнодоступности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(ограничивает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передачу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данных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клиентов</a:t>
            </a:r>
            <a:r>
              <a:rPr sz="1200" spc="-5" dirty="0">
                <a:latin typeface="Times New Roman"/>
                <a:cs typeface="Times New Roman"/>
              </a:rPr>
              <a:t> равным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временем передачи):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15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On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установленном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технология</a:t>
            </a:r>
            <a:r>
              <a:rPr sz="1200" spc="-5" dirty="0">
                <a:latin typeface="Times New Roman"/>
                <a:cs typeface="Times New Roman"/>
              </a:rPr>
              <a:t> включена;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41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Off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установленном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технология</a:t>
            </a:r>
            <a:r>
              <a:rPr sz="1200" spc="-5" dirty="0">
                <a:latin typeface="Times New Roman"/>
                <a:cs typeface="Times New Roman"/>
              </a:rPr>
              <a:t> отключена.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Char char="•"/>
            </a:pPr>
            <a:endParaRPr sz="115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</a:pPr>
            <a:r>
              <a:rPr sz="1200" b="1" spc="-5" dirty="0">
                <a:latin typeface="Times New Roman"/>
                <a:cs typeface="Times New Roman"/>
              </a:rPr>
              <a:t>Пример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настройки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Radio1: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7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Radio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Interface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установите флаг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«On»;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dirty="0">
                <a:latin typeface="Times New Roman"/>
                <a:cs typeface="Times New Roman"/>
              </a:rPr>
              <a:t>Mode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выберите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«IEEE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802.11a/n/ac»;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Нажмите </a:t>
            </a:r>
            <a:r>
              <a:rPr sz="1200" dirty="0">
                <a:latin typeface="Times New Roman"/>
                <a:cs typeface="Times New Roman"/>
              </a:rPr>
              <a:t>кнопку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«Update».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меню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«Manage»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откройте вкладку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«Radio»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выполните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следующие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настройки: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1060" y="360044"/>
            <a:ext cx="3333750" cy="366204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333247"/>
            <a:ext cx="5462905" cy="1668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Задача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№1</a:t>
            </a:r>
            <a:endParaRPr sz="1400">
              <a:latin typeface="Times New Roman"/>
              <a:cs typeface="Times New Roman"/>
            </a:endParaRPr>
          </a:p>
          <a:p>
            <a:pPr marL="1018540">
              <a:lnSpc>
                <a:spcPct val="100000"/>
              </a:lnSpc>
              <a:spcBef>
                <a:spcPts val="1320"/>
              </a:spcBef>
            </a:pPr>
            <a:r>
              <a:rPr sz="1200" b="1" spc="-5" dirty="0">
                <a:latin typeface="Times New Roman"/>
                <a:cs typeface="Times New Roman"/>
              </a:rPr>
              <a:t>Настройка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SSID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(имя </a:t>
            </a:r>
            <a:r>
              <a:rPr sz="1200" b="1" spc="-5" dirty="0">
                <a:latin typeface="Times New Roman"/>
                <a:cs typeface="Times New Roman"/>
              </a:rPr>
              <a:t>беспроводной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сети)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через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WEB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интерфейс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Решение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400"/>
              </a:lnSpc>
              <a:spcBef>
                <a:spcPts val="1325"/>
              </a:spcBef>
            </a:pPr>
            <a:r>
              <a:rPr sz="1200" b="1" dirty="0">
                <a:latin typeface="Times New Roman"/>
                <a:cs typeface="Times New Roman"/>
              </a:rPr>
              <a:t>1.1.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умолчанию</a:t>
            </a:r>
            <a:r>
              <a:rPr sz="1200" b="1" dirty="0">
                <a:latin typeface="Times New Roman"/>
                <a:cs typeface="Times New Roman"/>
              </a:rPr>
              <a:t> точка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доступа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доступна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IP </a:t>
            </a:r>
            <a:r>
              <a:rPr sz="1200" b="1" spc="-5" dirty="0">
                <a:latin typeface="Times New Roman"/>
                <a:cs typeface="Times New Roman"/>
              </a:rPr>
              <a:t>адресу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-192.168.1.10.</a:t>
            </a:r>
            <a:endParaRPr sz="1200">
              <a:latin typeface="Times New Roman"/>
              <a:cs typeface="Times New Roman"/>
            </a:endParaRPr>
          </a:p>
          <a:p>
            <a:pPr marL="12700" marR="3561079">
              <a:lnSpc>
                <a:spcPts val="1380"/>
              </a:lnSpc>
              <a:spcBef>
                <a:spcPts val="55"/>
              </a:spcBef>
            </a:pPr>
            <a:r>
              <a:rPr sz="1200" spc="-5" dirty="0">
                <a:latin typeface="Times New Roman"/>
                <a:cs typeface="Times New Roman"/>
              </a:rPr>
              <a:t>Логин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5" dirty="0">
                <a:latin typeface="Times New Roman"/>
                <a:cs typeface="Times New Roman"/>
              </a:rPr>
              <a:t>умолчанию –admin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Пароль-password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5780912"/>
            <a:ext cx="4423410" cy="1257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  <a:tabLst>
                <a:tab pos="462280" algn="l"/>
              </a:tabLst>
            </a:pPr>
            <a:r>
              <a:rPr sz="1200" b="1" dirty="0">
                <a:latin typeface="Times New Roman"/>
                <a:cs typeface="Times New Roman"/>
              </a:rPr>
              <a:t>1.2	</a:t>
            </a:r>
            <a:r>
              <a:rPr sz="1200" b="1" spc="-5" dirty="0">
                <a:latin typeface="Times New Roman"/>
                <a:cs typeface="Times New Roman"/>
              </a:rPr>
              <a:t>Настройка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сетевого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интерфейса.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</a:pPr>
            <a:r>
              <a:rPr sz="1200" spc="-5" dirty="0">
                <a:latin typeface="Times New Roman"/>
                <a:cs typeface="Times New Roman"/>
              </a:rPr>
              <a:t>Назначаем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статически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IP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адрес</a:t>
            </a:r>
            <a:r>
              <a:rPr sz="1200" dirty="0">
                <a:latin typeface="Times New Roman"/>
                <a:cs typeface="Times New Roman"/>
              </a:rPr>
              <a:t> на точку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доступа </a:t>
            </a:r>
            <a:r>
              <a:rPr sz="1200" spc="-5" dirty="0">
                <a:latin typeface="Times New Roman"/>
                <a:cs typeface="Times New Roman"/>
              </a:rPr>
              <a:t>как</a:t>
            </a:r>
            <a:r>
              <a:rPr sz="1200" dirty="0">
                <a:latin typeface="Times New Roman"/>
                <a:cs typeface="Times New Roman"/>
              </a:rPr>
              <a:t> на </a:t>
            </a:r>
            <a:r>
              <a:rPr sz="1200" spc="-5" dirty="0">
                <a:latin typeface="Times New Roman"/>
                <a:cs typeface="Times New Roman"/>
              </a:rPr>
              <a:t>скриншоте: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243840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Static </a:t>
            </a:r>
            <a:r>
              <a:rPr sz="1200" spc="-20" dirty="0">
                <a:latin typeface="Times New Roman"/>
                <a:cs typeface="Times New Roman"/>
              </a:rPr>
              <a:t>IP </a:t>
            </a:r>
            <a:r>
              <a:rPr sz="1200" dirty="0">
                <a:latin typeface="Times New Roman"/>
                <a:cs typeface="Times New Roman"/>
              </a:rPr>
              <a:t>address-192.168.2.58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Subnet Mask </a:t>
            </a:r>
            <a:r>
              <a:rPr sz="1200" dirty="0">
                <a:latin typeface="Times New Roman"/>
                <a:cs typeface="Times New Roman"/>
              </a:rPr>
              <a:t>– 255.255.255.0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</a:t>
            </a:r>
            <a:r>
              <a:rPr sz="1200" spc="-15" dirty="0">
                <a:latin typeface="Times New Roman"/>
                <a:cs typeface="Times New Roman"/>
              </a:rPr>
              <a:t>e</a:t>
            </a:r>
            <a:r>
              <a:rPr sz="1200" dirty="0">
                <a:latin typeface="Times New Roman"/>
                <a:cs typeface="Times New Roman"/>
              </a:rPr>
              <a:t>f</a:t>
            </a:r>
            <a:r>
              <a:rPr sz="1200" spc="-10" dirty="0">
                <a:latin typeface="Times New Roman"/>
                <a:cs typeface="Times New Roman"/>
              </a:rPr>
              <a:t>a</a:t>
            </a:r>
            <a:r>
              <a:rPr sz="1200" dirty="0">
                <a:latin typeface="Times New Roman"/>
                <a:cs typeface="Times New Roman"/>
              </a:rPr>
              <a:t>ult </a:t>
            </a:r>
            <a:r>
              <a:rPr sz="1200" spc="-5" dirty="0">
                <a:latin typeface="Times New Roman"/>
                <a:cs typeface="Times New Roman"/>
              </a:rPr>
              <a:t>G</a:t>
            </a:r>
            <a:r>
              <a:rPr sz="1200" spc="-15" dirty="0">
                <a:latin typeface="Times New Roman"/>
                <a:cs typeface="Times New Roman"/>
              </a:rPr>
              <a:t>a</a:t>
            </a:r>
            <a:r>
              <a:rPr sz="1200" spc="10" dirty="0">
                <a:latin typeface="Times New Roman"/>
                <a:cs typeface="Times New Roman"/>
              </a:rPr>
              <a:t>t</a:t>
            </a:r>
            <a:r>
              <a:rPr sz="1200" spc="-5" dirty="0">
                <a:latin typeface="Times New Roman"/>
                <a:cs typeface="Times New Roman"/>
              </a:rPr>
              <a:t>ew</a:t>
            </a:r>
            <a:r>
              <a:rPr sz="1200" spc="10" dirty="0">
                <a:latin typeface="Times New Roman"/>
                <a:cs typeface="Times New Roman"/>
              </a:rPr>
              <a:t>a</a:t>
            </a:r>
            <a:r>
              <a:rPr sz="1200" spc="-20" dirty="0">
                <a:latin typeface="Times New Roman"/>
                <a:cs typeface="Times New Roman"/>
              </a:rPr>
              <a:t>y</a:t>
            </a:r>
            <a:r>
              <a:rPr sz="1200" spc="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192.1</a:t>
            </a:r>
            <a:r>
              <a:rPr sz="1200" spc="10" dirty="0">
                <a:latin typeface="Times New Roman"/>
                <a:cs typeface="Times New Roman"/>
              </a:rPr>
              <a:t>6</a:t>
            </a:r>
            <a:r>
              <a:rPr sz="1200" dirty="0">
                <a:latin typeface="Times New Roman"/>
                <a:cs typeface="Times New Roman"/>
              </a:rPr>
              <a:t>8.2.254  </a:t>
            </a:r>
            <a:r>
              <a:rPr sz="1200" spc="-5" dirty="0">
                <a:latin typeface="Times New Roman"/>
                <a:cs typeface="Times New Roman"/>
              </a:rPr>
              <a:t>DNS-8.8.8.8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1995677"/>
            <a:ext cx="5935345" cy="32513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8753093"/>
            <a:ext cx="6437630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indent="-180340">
              <a:lnSpc>
                <a:spcPts val="1410"/>
              </a:lnSpc>
              <a:spcBef>
                <a:spcPts val="100"/>
              </a:spcBef>
              <a:buSzPct val="91666"/>
              <a:buFont typeface="Calibri"/>
              <a:buChar char="•"/>
              <a:tabLst>
                <a:tab pos="193040" algn="l"/>
              </a:tabLst>
            </a:pPr>
            <a:r>
              <a:rPr sz="1200" spc="-5" dirty="0">
                <a:latin typeface="Times New Roman"/>
                <a:cs typeface="Times New Roman"/>
              </a:rPr>
              <a:t>Radio</a:t>
            </a:r>
            <a:r>
              <a:rPr sz="1200" dirty="0">
                <a:latin typeface="Times New Roman"/>
                <a:cs typeface="Times New Roman"/>
              </a:rPr>
              <a:t> –</a:t>
            </a:r>
            <a:r>
              <a:rPr sz="1200" spc="-5" dirty="0">
                <a:latin typeface="Times New Roman"/>
                <a:cs typeface="Times New Roman"/>
              </a:rPr>
              <a:t> выбор</a:t>
            </a:r>
            <a:r>
              <a:rPr sz="1200" dirty="0">
                <a:latin typeface="Times New Roman"/>
                <a:cs typeface="Times New Roman"/>
              </a:rPr>
              <a:t> беспроводного</a:t>
            </a:r>
            <a:r>
              <a:rPr sz="1200" spc="-5" dirty="0">
                <a:latin typeface="Times New Roman"/>
                <a:cs typeface="Times New Roman"/>
              </a:rPr>
              <a:t> Wi-Fi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интерфейса;</a:t>
            </a:r>
            <a:endParaRPr sz="1200">
              <a:latin typeface="Times New Roman"/>
              <a:cs typeface="Times New Roman"/>
            </a:endParaRPr>
          </a:p>
          <a:p>
            <a:pPr marL="192405" indent="-180340">
              <a:lnSpc>
                <a:spcPts val="1380"/>
              </a:lnSpc>
              <a:buSzPct val="91666"/>
              <a:buFont typeface="Calibri"/>
              <a:buChar char="•"/>
              <a:tabLst>
                <a:tab pos="193040" algn="l"/>
              </a:tabLst>
            </a:pPr>
            <a:r>
              <a:rPr sz="1200" spc="-5" dirty="0">
                <a:latin typeface="Times New Roman"/>
                <a:cs typeface="Times New Roman"/>
              </a:rPr>
              <a:t>Status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состояние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конфигурируемого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Wi-Fi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интерфейса: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spcBef>
                <a:spcPts val="65"/>
              </a:spcBef>
              <a:buSzPct val="91666"/>
              <a:buFont typeface="Calibri"/>
              <a:buChar char="•"/>
              <a:tabLst>
                <a:tab pos="193040" algn="l"/>
              </a:tabLst>
            </a:pPr>
            <a:r>
              <a:rPr sz="1200" spc="-5" dirty="0">
                <a:latin typeface="Times New Roman"/>
                <a:cs typeface="Times New Roman"/>
              </a:rPr>
              <a:t>On</a:t>
            </a:r>
            <a:r>
              <a:rPr sz="1200" dirty="0">
                <a:latin typeface="Times New Roman"/>
                <a:cs typeface="Times New Roman"/>
              </a:rPr>
              <a:t> – при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установленном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флаге </a:t>
            </a:r>
            <a:r>
              <a:rPr sz="1200" dirty="0">
                <a:latin typeface="Times New Roman"/>
                <a:cs typeface="Times New Roman"/>
              </a:rPr>
              <a:t>Wi-Fi интерфейс</a:t>
            </a:r>
            <a:r>
              <a:rPr sz="1200" spc="-5" dirty="0">
                <a:latin typeface="Times New Roman"/>
                <a:cs typeface="Times New Roman"/>
              </a:rPr>
              <a:t> включен;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•</a:t>
            </a:r>
            <a:r>
              <a:rPr sz="1200" spc="-5" dirty="0">
                <a:latin typeface="Times New Roman"/>
                <a:cs typeface="Times New Roman"/>
              </a:rPr>
              <a:t> Off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 </a:t>
            </a:r>
            <a:r>
              <a:rPr sz="1200" spc="-5" dirty="0">
                <a:latin typeface="Times New Roman"/>
                <a:cs typeface="Times New Roman"/>
              </a:rPr>
              <a:t>установленном флаге </a:t>
            </a:r>
            <a:r>
              <a:rPr sz="1200" spc="5" dirty="0">
                <a:latin typeface="Times New Roman"/>
                <a:cs typeface="Times New Roman"/>
              </a:rPr>
              <a:t>Wi-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Fi </a:t>
            </a:r>
            <a:r>
              <a:rPr sz="1200" dirty="0">
                <a:latin typeface="Times New Roman"/>
                <a:cs typeface="Times New Roman"/>
              </a:rPr>
              <a:t>интерфейс</a:t>
            </a:r>
            <a:r>
              <a:rPr sz="1200" spc="-5" dirty="0">
                <a:latin typeface="Times New Roman"/>
                <a:cs typeface="Times New Roman"/>
              </a:rPr>
              <a:t> выключен.</a:t>
            </a:r>
            <a:endParaRPr sz="1200">
              <a:latin typeface="Times New Roman"/>
              <a:cs typeface="Times New Roman"/>
            </a:endParaRPr>
          </a:p>
          <a:p>
            <a:pPr marL="192405" indent="-180340">
              <a:lnSpc>
                <a:spcPts val="1345"/>
              </a:lnSpc>
              <a:buSzPct val="91666"/>
              <a:buFont typeface="Calibri"/>
              <a:buChar char="•"/>
              <a:tabLst>
                <a:tab pos="193040" algn="l"/>
              </a:tabLst>
            </a:pPr>
            <a:r>
              <a:rPr sz="1200" dirty="0">
                <a:latin typeface="Times New Roman"/>
                <a:cs typeface="Times New Roman"/>
              </a:rPr>
              <a:t>Mode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выбор режима </a:t>
            </a:r>
            <a:r>
              <a:rPr sz="1200" dirty="0">
                <a:latin typeface="Times New Roman"/>
                <a:cs typeface="Times New Roman"/>
              </a:rPr>
              <a:t>работы</a:t>
            </a:r>
            <a:r>
              <a:rPr sz="1200" spc="-5" dirty="0">
                <a:latin typeface="Times New Roman"/>
                <a:cs typeface="Times New Roman"/>
              </a:rPr>
              <a:t> радиоинтерфейса: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360044"/>
            <a:ext cx="3524262" cy="84201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276" y="331723"/>
            <a:ext cx="6470650" cy="511683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8415" marR="459105">
              <a:lnSpc>
                <a:spcPts val="1380"/>
              </a:lnSpc>
              <a:spcBef>
                <a:spcPts val="195"/>
              </a:spcBef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spc="-5" dirty="0">
                <a:latin typeface="Times New Roman"/>
                <a:cs typeface="Times New Roman"/>
              </a:rPr>
              <a:t>IEEE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802.11a/n/ac</a:t>
            </a:r>
            <a:r>
              <a:rPr sz="1200" dirty="0">
                <a:latin typeface="Times New Roman"/>
                <a:cs typeface="Times New Roman"/>
              </a:rPr>
              <a:t> –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частотный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диапазон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5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ГГц,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максимальная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скорость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передачи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867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Мбит/с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схеме </a:t>
            </a:r>
            <a:r>
              <a:rPr sz="1200" dirty="0">
                <a:latin typeface="Times New Roman"/>
                <a:cs typeface="Times New Roman"/>
              </a:rPr>
              <a:t>2x2 </a:t>
            </a:r>
            <a:r>
              <a:rPr sz="1200" spc="-10" dirty="0">
                <a:latin typeface="Times New Roman"/>
                <a:cs typeface="Times New Roman"/>
              </a:rPr>
              <a:t>MIMO.</a:t>
            </a:r>
            <a:endParaRPr sz="1200">
              <a:latin typeface="Times New Roman"/>
              <a:cs typeface="Times New Roman"/>
            </a:endParaRPr>
          </a:p>
          <a:p>
            <a:pPr marL="18415" marR="327660">
              <a:lnSpc>
                <a:spcPts val="1380"/>
              </a:lnSpc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spc="-5" dirty="0">
                <a:latin typeface="Times New Roman"/>
                <a:cs typeface="Times New Roman"/>
              </a:rPr>
              <a:t>Channel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номер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канала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работы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беспроводной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сети.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выборе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значения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«Auto» </a:t>
            </a:r>
            <a:r>
              <a:rPr sz="1200" spc="-5" dirty="0">
                <a:latin typeface="Times New Roman"/>
                <a:cs typeface="Times New Roman"/>
              </a:rPr>
              <a:t> автоматически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определяется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канал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наименьшим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количеством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работающих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точек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dirty="0">
                <a:latin typeface="Times New Roman"/>
                <a:cs typeface="Times New Roman"/>
              </a:rPr>
              <a:t> на</a:t>
            </a:r>
            <a:endParaRPr sz="1200">
              <a:latin typeface="Times New Roman"/>
              <a:cs typeface="Times New Roman"/>
            </a:endParaRPr>
          </a:p>
          <a:p>
            <a:pPr marL="18415">
              <a:lnSpc>
                <a:spcPts val="1315"/>
              </a:lnSpc>
            </a:pPr>
            <a:r>
              <a:rPr sz="1200" spc="-5" dirty="0">
                <a:latin typeface="Times New Roman"/>
                <a:cs typeface="Times New Roman"/>
              </a:rPr>
              <a:t>данном канале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учетом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заданного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региона;</a:t>
            </a:r>
            <a:endParaRPr sz="1200">
              <a:latin typeface="Times New Roman"/>
              <a:cs typeface="Times New Roman"/>
            </a:endParaRPr>
          </a:p>
          <a:p>
            <a:pPr marL="18415" marR="207010">
              <a:lnSpc>
                <a:spcPts val="1380"/>
              </a:lnSpc>
              <a:spcBef>
                <a:spcPts val="65"/>
              </a:spcBef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spc="-5" dirty="0">
                <a:latin typeface="Times New Roman"/>
                <a:cs typeface="Times New Roman"/>
              </a:rPr>
              <a:t>Channel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Bandwidth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выбор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ширины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канала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(доступен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режимов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802.11n/ac).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Спецификация </a:t>
            </a:r>
            <a:r>
              <a:rPr sz="1200" dirty="0">
                <a:latin typeface="Times New Roman"/>
                <a:cs typeface="Times New Roman"/>
              </a:rPr>
              <a:t>802.11n </a:t>
            </a:r>
            <a:r>
              <a:rPr sz="1200" spc="-5" dirty="0">
                <a:latin typeface="Times New Roman"/>
                <a:cs typeface="Times New Roman"/>
              </a:rPr>
              <a:t>позволяет использовать </a:t>
            </a:r>
            <a:r>
              <a:rPr sz="1200" dirty="0">
                <a:latin typeface="Times New Roman"/>
                <a:cs typeface="Times New Roman"/>
              </a:rPr>
              <a:t>ширину </a:t>
            </a:r>
            <a:r>
              <a:rPr sz="1200" spc="-5" dirty="0">
                <a:latin typeface="Times New Roman"/>
                <a:cs typeface="Times New Roman"/>
              </a:rPr>
              <a:t>канала </a:t>
            </a:r>
            <a:r>
              <a:rPr sz="1200" dirty="0">
                <a:latin typeface="Times New Roman"/>
                <a:cs typeface="Times New Roman"/>
              </a:rPr>
              <a:t>40 </a:t>
            </a:r>
            <a:r>
              <a:rPr sz="1200" spc="-5" dirty="0">
                <a:latin typeface="Times New Roman"/>
                <a:cs typeface="Times New Roman"/>
              </a:rPr>
              <a:t>МГц дополнительно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используемой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других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режимах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ширине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канала</a:t>
            </a:r>
            <a:r>
              <a:rPr sz="1200" dirty="0">
                <a:latin typeface="Times New Roman"/>
                <a:cs typeface="Times New Roman"/>
              </a:rPr>
              <a:t> 20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МГц.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Использование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каналов</a:t>
            </a:r>
            <a:r>
              <a:rPr sz="1200" dirty="0">
                <a:latin typeface="Times New Roman"/>
                <a:cs typeface="Times New Roman"/>
              </a:rPr>
              <a:t> с</a:t>
            </a:r>
            <a:r>
              <a:rPr sz="1200" spc="-5" dirty="0">
                <a:latin typeface="Times New Roman"/>
                <a:cs typeface="Times New Roman"/>
              </a:rPr>
              <a:t> шириной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40 </a:t>
            </a:r>
            <a:r>
              <a:rPr sz="1200" spc="-5" dirty="0">
                <a:latin typeface="Times New Roman"/>
                <a:cs typeface="Times New Roman"/>
              </a:rPr>
              <a:t> МГц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позволяет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увеличить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скорость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передачи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данных,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но </a:t>
            </a:r>
            <a:r>
              <a:rPr sz="1200" spc="-5" dirty="0">
                <a:latin typeface="Times New Roman"/>
                <a:cs typeface="Times New Roman"/>
              </a:rPr>
              <a:t>сокращает</a:t>
            </a:r>
            <a:r>
              <a:rPr sz="1200" dirty="0">
                <a:latin typeface="Times New Roman"/>
                <a:cs typeface="Times New Roman"/>
              </a:rPr>
              <a:t> количество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непересекающихся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каналов.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Спецификация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802.11ac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позволяет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использовать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ширину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канала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80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МГц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дополнительно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возможным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значениям </a:t>
            </a:r>
            <a:r>
              <a:rPr sz="1200" spc="-10" dirty="0">
                <a:latin typeface="Times New Roman"/>
                <a:cs typeface="Times New Roman"/>
              </a:rPr>
              <a:t>20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МГц</a:t>
            </a:r>
            <a:r>
              <a:rPr sz="1200" dirty="0">
                <a:latin typeface="Times New Roman"/>
                <a:cs typeface="Times New Roman"/>
              </a:rPr>
              <a:t> и 40 </a:t>
            </a:r>
            <a:r>
              <a:rPr sz="1200" spc="-5" dirty="0">
                <a:latin typeface="Times New Roman"/>
                <a:cs typeface="Times New Roman"/>
              </a:rPr>
              <a:t>МГц;</a:t>
            </a:r>
            <a:endParaRPr sz="1200">
              <a:latin typeface="Times New Roman"/>
              <a:cs typeface="Times New Roman"/>
            </a:endParaRPr>
          </a:p>
          <a:p>
            <a:pPr marL="18415" marR="285750">
              <a:lnSpc>
                <a:spcPts val="1380"/>
              </a:lnSpc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spc="-5" dirty="0">
                <a:latin typeface="Times New Roman"/>
                <a:cs typeface="Times New Roman"/>
              </a:rPr>
              <a:t>Transmit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Chain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активности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антенн.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При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установленном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соответствующая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антенна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включена;</a:t>
            </a:r>
            <a:endParaRPr sz="1200">
              <a:latin typeface="Times New Roman"/>
              <a:cs typeface="Times New Roman"/>
            </a:endParaRPr>
          </a:p>
          <a:p>
            <a:pPr marL="18415" marR="257175">
              <a:lnSpc>
                <a:spcPts val="1380"/>
              </a:lnSpc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spc="-5" dirty="0">
                <a:latin typeface="Times New Roman"/>
                <a:cs typeface="Times New Roman"/>
              </a:rPr>
              <a:t>VLAN</a:t>
            </a:r>
            <a:r>
              <a:rPr sz="1200" dirty="0">
                <a:latin typeface="Times New Roman"/>
                <a:cs typeface="Times New Roman"/>
              </a:rPr>
              <a:t> list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список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VLAN,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разрешенных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передачи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эфир.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Настройка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актуальна</a:t>
            </a:r>
            <a:r>
              <a:rPr sz="1200" dirty="0">
                <a:latin typeface="Times New Roman"/>
                <a:cs typeface="Times New Roman"/>
              </a:rPr>
              <a:t> для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режима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работы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VAP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VlanTrunk.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•"/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</a:pPr>
            <a:r>
              <a:rPr sz="1200" b="1" spc="-5" dirty="0">
                <a:latin typeface="Times New Roman"/>
                <a:cs typeface="Times New Roman"/>
              </a:rPr>
              <a:t>Пример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настройки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Radio1:</a:t>
            </a:r>
            <a:endParaRPr sz="1200">
              <a:latin typeface="Times New Roman"/>
              <a:cs typeface="Times New Roman"/>
            </a:endParaRPr>
          </a:p>
          <a:p>
            <a:pPr marL="468630" indent="-450850">
              <a:lnSpc>
                <a:spcPts val="1370"/>
              </a:lnSpc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spc="-5" dirty="0">
                <a:latin typeface="Times New Roman"/>
                <a:cs typeface="Times New Roman"/>
              </a:rPr>
              <a:t>Radio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выберите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«1»;</a:t>
            </a:r>
            <a:endParaRPr sz="1200">
              <a:latin typeface="Times New Roman"/>
              <a:cs typeface="Times New Roman"/>
            </a:endParaRPr>
          </a:p>
          <a:p>
            <a:pPr marL="468630" indent="-450850">
              <a:lnSpc>
                <a:spcPts val="1380"/>
              </a:lnSpc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spc="-5" dirty="0">
                <a:latin typeface="Times New Roman"/>
                <a:cs typeface="Times New Roman"/>
              </a:rPr>
              <a:t>Channel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установите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«Auto»;</a:t>
            </a:r>
            <a:endParaRPr sz="1200">
              <a:latin typeface="Times New Roman"/>
              <a:cs typeface="Times New Roman"/>
            </a:endParaRPr>
          </a:p>
          <a:p>
            <a:pPr marL="468630" indent="-450850">
              <a:lnSpc>
                <a:spcPts val="1380"/>
              </a:lnSpc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spc="-5" dirty="0">
                <a:latin typeface="Times New Roman"/>
                <a:cs typeface="Times New Roman"/>
              </a:rPr>
              <a:t>Channel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Bandwidth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установите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«80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MHz»;</a:t>
            </a:r>
            <a:endParaRPr sz="1200">
              <a:latin typeface="Times New Roman"/>
              <a:cs typeface="Times New Roman"/>
            </a:endParaRPr>
          </a:p>
          <a:p>
            <a:pPr marL="468630" indent="-450850">
              <a:lnSpc>
                <a:spcPts val="1410"/>
              </a:lnSpc>
              <a:buSzPct val="91666"/>
              <a:buFont typeface="Calibri"/>
              <a:buChar char="•"/>
              <a:tabLst>
                <a:tab pos="467995" algn="l"/>
                <a:tab pos="469265" algn="l"/>
              </a:tabLst>
            </a:pPr>
            <a:r>
              <a:rPr sz="1200" spc="-5" dirty="0">
                <a:latin typeface="Times New Roman"/>
                <a:cs typeface="Times New Roman"/>
              </a:rPr>
              <a:t>VLAN</a:t>
            </a:r>
            <a:r>
              <a:rPr sz="1200" dirty="0">
                <a:latin typeface="Times New Roman"/>
                <a:cs typeface="Times New Roman"/>
              </a:rPr>
              <a:t> list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добавьте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каждый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VLAN</a:t>
            </a:r>
            <a:r>
              <a:rPr sz="1200" dirty="0">
                <a:latin typeface="Times New Roman"/>
                <a:cs typeface="Times New Roman"/>
              </a:rPr>
              <a:t> по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отдельности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300,720;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Нажмите</a:t>
            </a:r>
            <a:r>
              <a:rPr sz="1200" dirty="0">
                <a:latin typeface="Times New Roman"/>
                <a:cs typeface="Times New Roman"/>
              </a:rPr>
              <a:t> кнопку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«Update».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18415">
              <a:lnSpc>
                <a:spcPct val="100000"/>
              </a:lnSpc>
              <a:spcBef>
                <a:spcPts val="5"/>
              </a:spcBef>
              <a:tabLst>
                <a:tab pos="467995" algn="l"/>
              </a:tabLst>
            </a:pPr>
            <a:r>
              <a:rPr sz="1200" b="1" dirty="0">
                <a:solidFill>
                  <a:srgbClr val="373737"/>
                </a:solidFill>
                <a:latin typeface="Times New Roman"/>
                <a:cs typeface="Times New Roman"/>
              </a:rPr>
              <a:t>5.5	</a:t>
            </a:r>
            <a:r>
              <a:rPr sz="1200" b="1" spc="-5" dirty="0">
                <a:latin typeface="Times New Roman"/>
                <a:cs typeface="Times New Roman"/>
              </a:rPr>
              <a:t>Настройки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VAP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Times New Roman"/>
              <a:cs typeface="Times New Roman"/>
            </a:endParaRPr>
          </a:p>
          <a:p>
            <a:pPr marL="18415" marR="5715" indent="-6350" algn="just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На каждом </a:t>
            </a:r>
            <a:r>
              <a:rPr sz="1200" dirty="0">
                <a:latin typeface="Times New Roman"/>
                <a:cs typeface="Times New Roman"/>
              </a:rPr>
              <a:t>беспроводном </a:t>
            </a:r>
            <a:r>
              <a:rPr sz="1200" spc="-5" dirty="0">
                <a:latin typeface="Times New Roman"/>
                <a:cs typeface="Times New Roman"/>
              </a:rPr>
              <a:t>интерфейсе можно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настроить </a:t>
            </a:r>
            <a:r>
              <a:rPr sz="1200" dirty="0">
                <a:latin typeface="Times New Roman"/>
                <a:cs typeface="Times New Roman"/>
              </a:rPr>
              <a:t>до 8 </a:t>
            </a:r>
            <a:r>
              <a:rPr sz="1200" spc="-5" dirty="0">
                <a:latin typeface="Times New Roman"/>
                <a:cs typeface="Times New Roman"/>
              </a:rPr>
              <a:t>виртуальных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точек доступа. </a:t>
            </a:r>
            <a:r>
              <a:rPr sz="1200" dirty="0">
                <a:latin typeface="Times New Roman"/>
                <a:cs typeface="Times New Roman"/>
              </a:rPr>
              <a:t>Каждая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из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таких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точек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может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иметь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индивидуальное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имя</a:t>
            </a:r>
            <a:r>
              <a:rPr sz="1200" dirty="0">
                <a:latin typeface="Times New Roman"/>
                <a:cs typeface="Times New Roman"/>
              </a:rPr>
              <a:t> беспроводной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(SSID)</a:t>
            </a:r>
            <a:r>
              <a:rPr sz="1200" dirty="0">
                <a:latin typeface="Times New Roman"/>
                <a:cs typeface="Times New Roman"/>
              </a:rPr>
              <a:t> 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тип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авторизации/аутентификации.</a:t>
            </a:r>
            <a:endParaRPr sz="1200">
              <a:latin typeface="Times New Roman"/>
              <a:cs typeface="Times New Roman"/>
            </a:endParaRPr>
          </a:p>
          <a:p>
            <a:pPr marL="12700" algn="just">
              <a:lnSpc>
                <a:spcPts val="1315"/>
              </a:lnSpc>
            </a:pPr>
            <a:r>
              <a:rPr sz="1200" spc="-5" dirty="0">
                <a:latin typeface="Times New Roman"/>
                <a:cs typeface="Times New Roman"/>
              </a:rPr>
              <a:t>Для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конфигурирования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виртуальных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точек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перейдите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меню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«Manage»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откройте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вкладку</a:t>
            </a:r>
            <a:endParaRPr sz="1200">
              <a:latin typeface="Times New Roman"/>
              <a:cs typeface="Times New Roman"/>
            </a:endParaRPr>
          </a:p>
          <a:p>
            <a:pPr marL="18415" algn="just">
              <a:lnSpc>
                <a:spcPts val="1410"/>
              </a:lnSpc>
            </a:pPr>
            <a:r>
              <a:rPr sz="1200" dirty="0">
                <a:latin typeface="Times New Roman"/>
                <a:cs typeface="Times New Roman"/>
              </a:rPr>
              <a:t>«VAP»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выполните следующие настройки: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276" y="6436232"/>
            <a:ext cx="6456045" cy="35388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Настройка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точек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доступа: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Radio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5" dirty="0">
                <a:latin typeface="Times New Roman"/>
                <a:cs typeface="Times New Roman"/>
              </a:rPr>
              <a:t>выбор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настраиваемого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радиомодуля;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VAP</a:t>
            </a:r>
            <a:r>
              <a:rPr sz="1200" dirty="0">
                <a:latin typeface="Times New Roman"/>
                <a:cs typeface="Times New Roman"/>
              </a:rPr>
              <a:t> – </a:t>
            </a:r>
            <a:r>
              <a:rPr sz="1200" spc="-5" dirty="0">
                <a:latin typeface="Times New Roman"/>
                <a:cs typeface="Times New Roman"/>
              </a:rPr>
              <a:t>порядковый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номер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виртуальной</a:t>
            </a:r>
            <a:r>
              <a:rPr sz="1200" dirty="0">
                <a:latin typeface="Times New Roman"/>
                <a:cs typeface="Times New Roman"/>
              </a:rPr>
              <a:t> точки </a:t>
            </a:r>
            <a:r>
              <a:rPr sz="1200" spc="-5" dirty="0">
                <a:latin typeface="Times New Roman"/>
                <a:cs typeface="Times New Roman"/>
              </a:rPr>
              <a:t>доступа;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Enabled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установленном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виртуальная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включена,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иначе</a:t>
            </a:r>
            <a:r>
              <a:rPr sz="1200" spc="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–выключена;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VLAN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номер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VLAN,</a:t>
            </a:r>
            <a:r>
              <a:rPr sz="1200" dirty="0">
                <a:latin typeface="Times New Roman"/>
                <a:cs typeface="Times New Roman"/>
              </a:rPr>
              <a:t> к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которому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привязана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виртуальная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доступа;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SSID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имя беспроводной сети;</a:t>
            </a:r>
            <a:endParaRPr sz="1200">
              <a:latin typeface="Times New Roman"/>
              <a:cs typeface="Times New Roman"/>
            </a:endParaRPr>
          </a:p>
          <a:p>
            <a:pPr marL="18415" marR="322580">
              <a:lnSpc>
                <a:spcPts val="1380"/>
              </a:lnSpc>
              <a:spcBef>
                <a:spcPts val="65"/>
              </a:spcBef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Broadcast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SSID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установленном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включено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вещание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эфир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имени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SSID,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иначе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выключено;</a:t>
            </a:r>
            <a:endParaRPr sz="1200">
              <a:latin typeface="Times New Roman"/>
              <a:cs typeface="Times New Roman"/>
            </a:endParaRPr>
          </a:p>
          <a:p>
            <a:pPr marL="18415" marR="49022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VLAN </a:t>
            </a:r>
            <a:r>
              <a:rPr sz="1200" dirty="0">
                <a:latin typeface="Times New Roman"/>
                <a:cs typeface="Times New Roman"/>
              </a:rPr>
              <a:t>trunk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установленном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используется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транковый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порт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подключения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абонента;</a:t>
            </a:r>
            <a:endParaRPr sz="1200">
              <a:latin typeface="Times New Roman"/>
              <a:cs typeface="Times New Roman"/>
            </a:endParaRPr>
          </a:p>
          <a:p>
            <a:pPr marL="18415" marR="508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dirty="0">
                <a:latin typeface="Times New Roman"/>
                <a:cs typeface="Times New Roman"/>
              </a:rPr>
              <a:t>Station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Isolation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установленном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включена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изоляция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трафика</a:t>
            </a:r>
            <a:r>
              <a:rPr sz="1200" dirty="0">
                <a:latin typeface="Times New Roman"/>
                <a:cs typeface="Times New Roman"/>
              </a:rPr>
              <a:t> клиентов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друг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друга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пределах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одного </a:t>
            </a:r>
            <a:r>
              <a:rPr sz="1200" spc="-5" dirty="0">
                <a:latin typeface="Times New Roman"/>
                <a:cs typeface="Times New Roman"/>
              </a:rPr>
              <a:t>SSID;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15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dirty="0">
                <a:latin typeface="Times New Roman"/>
                <a:cs typeface="Times New Roman"/>
              </a:rPr>
              <a:t>Security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режим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безопасности доступа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беспроводной</a:t>
            </a:r>
            <a:r>
              <a:rPr sz="1200" spc="-5" dirty="0">
                <a:latin typeface="Times New Roman"/>
                <a:cs typeface="Times New Roman"/>
              </a:rPr>
              <a:t> сети:</a:t>
            </a:r>
            <a:endParaRPr sz="1200">
              <a:latin typeface="Times New Roman"/>
              <a:cs typeface="Times New Roman"/>
            </a:endParaRPr>
          </a:p>
          <a:p>
            <a:pPr marL="18415" marR="72390">
              <a:lnSpc>
                <a:spcPts val="1380"/>
              </a:lnSpc>
              <a:spcBef>
                <a:spcPts val="65"/>
              </a:spcBef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dirty="0">
                <a:latin typeface="Times New Roman"/>
                <a:cs typeface="Times New Roman"/>
              </a:rPr>
              <a:t>None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не </a:t>
            </a:r>
            <a:r>
              <a:rPr sz="1200" spc="-5" dirty="0">
                <a:latin typeface="Times New Roman"/>
                <a:cs typeface="Times New Roman"/>
              </a:rPr>
              <a:t>использовать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шифрование</a:t>
            </a:r>
            <a:r>
              <a:rPr sz="1200" dirty="0">
                <a:latin typeface="Times New Roman"/>
                <a:cs typeface="Times New Roman"/>
              </a:rPr>
              <a:t> 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передачи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данных. </a:t>
            </a:r>
            <a:r>
              <a:rPr sz="1200" spc="-5" dirty="0">
                <a:latin typeface="Times New Roman"/>
                <a:cs typeface="Times New Roman"/>
              </a:rPr>
              <a:t>Точка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открыта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dirty="0">
                <a:latin typeface="Times New Roman"/>
                <a:cs typeface="Times New Roman"/>
              </a:rPr>
              <a:t> любого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клиента;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15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dirty="0">
                <a:latin typeface="Times New Roman"/>
                <a:cs typeface="Times New Roman"/>
              </a:rPr>
              <a:t>WPA</a:t>
            </a:r>
            <a:r>
              <a:rPr sz="1200" spc="-5" dirty="0">
                <a:latin typeface="Times New Roman"/>
                <a:cs typeface="Times New Roman"/>
              </a:rPr>
              <a:t> Personal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шифрование </a:t>
            </a:r>
            <a:r>
              <a:rPr sz="1200" dirty="0">
                <a:latin typeface="Times New Roman"/>
                <a:cs typeface="Times New Roman"/>
              </a:rPr>
              <a:t>WPA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WPA2;</a:t>
            </a:r>
            <a:endParaRPr sz="1200">
              <a:latin typeface="Times New Roman"/>
              <a:cs typeface="Times New Roman"/>
            </a:endParaRPr>
          </a:p>
          <a:p>
            <a:pPr marL="18415" marR="290830">
              <a:lnSpc>
                <a:spcPts val="1380"/>
              </a:lnSpc>
              <a:spcBef>
                <a:spcPts val="65"/>
              </a:spcBef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dirty="0">
                <a:latin typeface="Times New Roman"/>
                <a:cs typeface="Times New Roman"/>
              </a:rPr>
              <a:t>WPA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Enterprise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режим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сертификации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устройств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беспроводной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связи,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котором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клиент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авторизуется</a:t>
            </a:r>
            <a:r>
              <a:rPr sz="1200" dirty="0">
                <a:latin typeface="Times New Roman"/>
                <a:cs typeface="Times New Roman"/>
              </a:rPr>
              <a:t> на</a:t>
            </a:r>
            <a:r>
              <a:rPr sz="1200" spc="-5" dirty="0">
                <a:latin typeface="Times New Roman"/>
                <a:cs typeface="Times New Roman"/>
              </a:rPr>
              <a:t> централизованном RADIUS-сервере.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15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MAC</a:t>
            </a:r>
            <a:r>
              <a:rPr sz="1200" dirty="0">
                <a:latin typeface="Times New Roman"/>
                <a:cs typeface="Times New Roman"/>
              </a:rPr>
              <a:t> Auth </a:t>
            </a:r>
            <a:r>
              <a:rPr sz="1200" spc="-5" dirty="0">
                <a:latin typeface="Times New Roman"/>
                <a:cs typeface="Times New Roman"/>
              </a:rPr>
              <a:t>Type</a:t>
            </a:r>
            <a:r>
              <a:rPr sz="1200" dirty="0">
                <a:latin typeface="Times New Roman"/>
                <a:cs typeface="Times New Roman"/>
              </a:rPr>
              <a:t> – режим </a:t>
            </a:r>
            <a:r>
              <a:rPr sz="1200" spc="-5" dirty="0">
                <a:latin typeface="Times New Roman"/>
                <a:cs typeface="Times New Roman"/>
              </a:rPr>
              <a:t>аутентификация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клиентов</a:t>
            </a:r>
            <a:r>
              <a:rPr sz="1200" dirty="0">
                <a:latin typeface="Times New Roman"/>
                <a:cs typeface="Times New Roman"/>
              </a:rPr>
              <a:t> по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MAC-адресу: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41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Disabled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не </a:t>
            </a:r>
            <a:r>
              <a:rPr sz="1200" spc="-5" dirty="0">
                <a:latin typeface="Times New Roman"/>
                <a:cs typeface="Times New Roman"/>
              </a:rPr>
              <a:t>использовать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аутентификацию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клиентов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MAC-адресу;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5498146"/>
            <a:ext cx="6119495" cy="95102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276" y="331723"/>
            <a:ext cx="6470015" cy="6491605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8415" marR="454659">
              <a:lnSpc>
                <a:spcPts val="1380"/>
              </a:lnSpc>
              <a:spcBef>
                <a:spcPts val="195"/>
              </a:spcBef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RADIUS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использовать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аутентификацию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клиентов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MAC-адресу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помощью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RADIUS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сервера;</a:t>
            </a:r>
            <a:endParaRPr sz="1200">
              <a:latin typeface="Times New Roman"/>
              <a:cs typeface="Times New Roman"/>
            </a:endParaRPr>
          </a:p>
          <a:p>
            <a:pPr marL="18415" marR="28575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Local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использовать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аутентификацию клиентов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MAC-адресу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 помощью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локального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списка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адресов,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сформированного</a:t>
            </a:r>
            <a:r>
              <a:rPr sz="1200" dirty="0">
                <a:latin typeface="Times New Roman"/>
                <a:cs typeface="Times New Roman"/>
              </a:rPr>
              <a:t> на</a:t>
            </a:r>
            <a:r>
              <a:rPr sz="1200" spc="-5" dirty="0">
                <a:latin typeface="Times New Roman"/>
                <a:cs typeface="Times New Roman"/>
              </a:rPr>
              <a:t> данной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точке доступа.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Calibri"/>
              <a:buChar char="•"/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•"/>
            </a:pP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ts val="1400"/>
              </a:lnSpc>
            </a:pPr>
            <a:r>
              <a:rPr sz="1200" b="1" spc="-5" dirty="0">
                <a:latin typeface="Times New Roman"/>
                <a:cs typeface="Times New Roman"/>
              </a:rPr>
              <a:t>Пример настройки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настройка Radio1 VAP0: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7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Radio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выберите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«1»;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Enabled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установите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флаги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-5" dirty="0">
                <a:latin typeface="Times New Roman"/>
                <a:cs typeface="Times New Roman"/>
              </a:rPr>
              <a:t> VAP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0;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SSID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введите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имя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беспроводной</a:t>
            </a:r>
            <a:r>
              <a:rPr sz="1200" spc="-5" dirty="0">
                <a:latin typeface="Times New Roman"/>
                <a:cs typeface="Times New Roman"/>
              </a:rPr>
              <a:t> сети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«Eltex</a:t>
            </a:r>
            <a:r>
              <a:rPr sz="1200" spc="-5" dirty="0">
                <a:latin typeface="Times New Roman"/>
                <a:cs typeface="Times New Roman"/>
              </a:rPr>
              <a:t> VAP»;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Broadcast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SSID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установите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включения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вещание</a:t>
            </a:r>
            <a:r>
              <a:rPr sz="1200" dirty="0">
                <a:latin typeface="Times New Roman"/>
                <a:cs typeface="Times New Roman"/>
              </a:rPr>
              <a:t> в </a:t>
            </a:r>
            <a:r>
              <a:rPr sz="1200" spc="-5" dirty="0">
                <a:latin typeface="Times New Roman"/>
                <a:cs typeface="Times New Roman"/>
              </a:rPr>
              <a:t>эфир имени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SSID;</a:t>
            </a:r>
            <a:endParaRPr sz="1200">
              <a:latin typeface="Times New Roman"/>
              <a:cs typeface="Times New Roman"/>
            </a:endParaRPr>
          </a:p>
          <a:p>
            <a:pPr marL="18415" marR="72390">
              <a:lnSpc>
                <a:spcPts val="1380"/>
              </a:lnSpc>
              <a:spcBef>
                <a:spcPts val="65"/>
              </a:spcBef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VLAN</a:t>
            </a:r>
            <a:r>
              <a:rPr sz="1200" dirty="0">
                <a:latin typeface="Times New Roman"/>
                <a:cs typeface="Times New Roman"/>
              </a:rPr>
              <a:t> trunk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установите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</a:t>
            </a:r>
            <a:r>
              <a:rPr sz="1200" dirty="0">
                <a:latin typeface="Times New Roman"/>
                <a:cs typeface="Times New Roman"/>
              </a:rPr>
              <a:t> для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использования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транкового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порта </a:t>
            </a:r>
            <a:r>
              <a:rPr sz="1200" spc="-5" dirty="0">
                <a:latin typeface="Times New Roman"/>
                <a:cs typeface="Times New Roman"/>
              </a:rPr>
              <a:t>при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WB-1P-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LR;</a:t>
            </a:r>
            <a:endParaRPr sz="1200">
              <a:latin typeface="Times New Roman"/>
              <a:cs typeface="Times New Roman"/>
            </a:endParaRPr>
          </a:p>
          <a:p>
            <a:pPr marL="18415" marR="8636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dirty="0">
                <a:latin typeface="Times New Roman"/>
                <a:cs typeface="Times New Roman"/>
              </a:rPr>
              <a:t>Station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Isolation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установите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</a:t>
            </a:r>
            <a:r>
              <a:rPr sz="1200" dirty="0">
                <a:latin typeface="Times New Roman"/>
                <a:cs typeface="Times New Roman"/>
              </a:rPr>
              <a:t> для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запрета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передачи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пакетов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между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клиентами;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• Security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выберите режим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безопасности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WPA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Personal.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поле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«Key»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введите </a:t>
            </a:r>
            <a:r>
              <a:rPr sz="1200" spc="-5" dirty="0">
                <a:latin typeface="Times New Roman"/>
                <a:cs typeface="Times New Roman"/>
              </a:rPr>
              <a:t>пароль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«Eltex123».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45"/>
              </a:lnSpc>
            </a:pPr>
            <a:r>
              <a:rPr sz="1200" spc="-5" dirty="0">
                <a:latin typeface="Times New Roman"/>
                <a:cs typeface="Times New Roman"/>
              </a:rPr>
              <a:t>Нажмите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кнопку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«Update».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468630" lvl="1" indent="-450850">
              <a:lnSpc>
                <a:spcPct val="100000"/>
              </a:lnSpc>
              <a:buAutoNum type="arabicPeriod" startAt="6"/>
              <a:tabLst>
                <a:tab pos="467995" algn="l"/>
                <a:tab pos="469265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Настройка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WB-1P-LR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AutoNum type="arabicPeriod" startAt="6"/>
            </a:pPr>
            <a:endParaRPr sz="1300">
              <a:latin typeface="Times New Roman"/>
              <a:cs typeface="Times New Roman"/>
            </a:endParaRPr>
          </a:p>
          <a:p>
            <a:pPr marL="918210" lvl="2" indent="-213360">
              <a:lnSpc>
                <a:spcPts val="1400"/>
              </a:lnSpc>
              <a:spcBef>
                <a:spcPts val="990"/>
              </a:spcBef>
              <a:buAutoNum type="arabicPeriod"/>
              <a:tabLst>
                <a:tab pos="91821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Подключение устройства</a:t>
            </a:r>
            <a:r>
              <a:rPr sz="1200" b="1" dirty="0">
                <a:latin typeface="Times New Roman"/>
                <a:cs typeface="Times New Roman"/>
              </a:rPr>
              <a:t> к</a:t>
            </a:r>
            <a:r>
              <a:rPr sz="1200" b="1" spc="-5" dirty="0">
                <a:latin typeface="Times New Roman"/>
                <a:cs typeface="Times New Roman"/>
              </a:rPr>
              <a:t> компьютеру</a:t>
            </a:r>
            <a:endParaRPr sz="1200">
              <a:latin typeface="Times New Roman"/>
              <a:cs typeface="Times New Roman"/>
            </a:endParaRPr>
          </a:p>
          <a:p>
            <a:pPr marL="26034" marR="5080" indent="-7620">
              <a:lnSpc>
                <a:spcPts val="1380"/>
              </a:lnSpc>
              <a:spcBef>
                <a:spcPts val="55"/>
              </a:spcBef>
            </a:pPr>
            <a:r>
              <a:rPr sz="1200" spc="-5" dirty="0">
                <a:latin typeface="Times New Roman"/>
                <a:cs typeface="Times New Roman"/>
              </a:rPr>
              <a:t>Для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питания</a:t>
            </a:r>
            <a:r>
              <a:rPr sz="1200" spc="23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устройства</a:t>
            </a:r>
            <a:r>
              <a:rPr sz="1200" spc="2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используется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технология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PoE,</a:t>
            </a:r>
            <a:r>
              <a:rPr sz="1200" spc="2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позволяющая</a:t>
            </a:r>
            <a:r>
              <a:rPr sz="1200" spc="2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передавать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питание</a:t>
            </a:r>
            <a:r>
              <a:rPr sz="1200" spc="2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через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UTP кабель.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Для подключения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используется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PoE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инжектор.</a:t>
            </a:r>
            <a:endParaRPr sz="1200">
              <a:latin typeface="Times New Roman"/>
              <a:cs typeface="Times New Roman"/>
            </a:endParaRPr>
          </a:p>
          <a:p>
            <a:pPr marL="26034" marR="6350" indent="-7620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Подключите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устройство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«Data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&amp;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Power»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разъем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инжектора,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компьютер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 </a:t>
            </a:r>
            <a:r>
              <a:rPr sz="1200" spc="-5" dirty="0">
                <a:latin typeface="Times New Roman"/>
                <a:cs typeface="Times New Roman"/>
              </a:rPr>
              <a:t>разъем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«Data».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Подключите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инжектор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 бытовой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электропитания.</a:t>
            </a:r>
            <a:endParaRPr sz="1200">
              <a:latin typeface="Times New Roman"/>
              <a:cs typeface="Times New Roman"/>
            </a:endParaRPr>
          </a:p>
          <a:p>
            <a:pPr marL="933450" marR="860425" lvl="2" indent="-933450">
              <a:lnSpc>
                <a:spcPts val="1325"/>
              </a:lnSpc>
              <a:buAutoNum type="arabicPeriod" startAt="2"/>
              <a:tabLst>
                <a:tab pos="93345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Настройка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параметров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сетевого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интерфейса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компьютера</a:t>
            </a:r>
            <a:endParaRPr sz="1200">
              <a:latin typeface="Times New Roman"/>
              <a:cs typeface="Times New Roman"/>
            </a:endParaRPr>
          </a:p>
          <a:p>
            <a:pPr marR="871855" algn="ctr">
              <a:lnSpc>
                <a:spcPts val="1370"/>
              </a:lnSpc>
            </a:pPr>
            <a:r>
              <a:rPr sz="1200" dirty="0">
                <a:latin typeface="Times New Roman"/>
                <a:cs typeface="Times New Roman"/>
              </a:rPr>
              <a:t>Установите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5" dirty="0">
                <a:latin typeface="Times New Roman"/>
                <a:cs typeface="Times New Roman"/>
              </a:rPr>
              <a:t> компьютере следующие </a:t>
            </a:r>
            <a:r>
              <a:rPr sz="1200" dirty="0">
                <a:latin typeface="Times New Roman"/>
                <a:cs typeface="Times New Roman"/>
              </a:rPr>
              <a:t>параметры </a:t>
            </a:r>
            <a:r>
              <a:rPr sz="1200" spc="-5" dirty="0">
                <a:latin typeface="Times New Roman"/>
                <a:cs typeface="Times New Roman"/>
              </a:rPr>
              <a:t>сетевого </a:t>
            </a:r>
            <a:r>
              <a:rPr sz="1200" dirty="0">
                <a:latin typeface="Times New Roman"/>
                <a:cs typeface="Times New Roman"/>
              </a:rPr>
              <a:t>интерфейса</a:t>
            </a:r>
            <a:r>
              <a:rPr sz="1200" spc="-5" dirty="0">
                <a:latin typeface="Times New Roman"/>
                <a:cs typeface="Times New Roman"/>
              </a:rPr>
              <a:t> компьютера:</a:t>
            </a:r>
            <a:endParaRPr sz="1200">
              <a:latin typeface="Times New Roman"/>
              <a:cs typeface="Times New Roman"/>
            </a:endParaRPr>
          </a:p>
          <a:p>
            <a:pPr marL="400050" indent="-150495">
              <a:lnSpc>
                <a:spcPts val="1380"/>
              </a:lnSpc>
              <a:buSzPct val="91666"/>
              <a:buFont typeface="Calibri"/>
              <a:buChar char="•"/>
              <a:tabLst>
                <a:tab pos="400685" algn="l"/>
              </a:tabLst>
            </a:pPr>
            <a:r>
              <a:rPr sz="1200" spc="-15" dirty="0">
                <a:latin typeface="Times New Roman"/>
                <a:cs typeface="Times New Roman"/>
              </a:rPr>
              <a:t>IP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192.168.1.5</a:t>
            </a:r>
            <a:endParaRPr sz="1200">
              <a:latin typeface="Times New Roman"/>
              <a:cs typeface="Times New Roman"/>
            </a:endParaRPr>
          </a:p>
          <a:p>
            <a:pPr marL="400050" indent="-150495">
              <a:lnSpc>
                <a:spcPts val="1380"/>
              </a:lnSpc>
              <a:buSzPct val="91666"/>
              <a:buFont typeface="Calibri"/>
              <a:buChar char="•"/>
              <a:tabLst>
                <a:tab pos="400685" algn="l"/>
              </a:tabLst>
            </a:pPr>
            <a:r>
              <a:rPr sz="1200" spc="-5" dirty="0">
                <a:latin typeface="Times New Roman"/>
                <a:cs typeface="Times New Roman"/>
              </a:rPr>
              <a:t>Маска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подсети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255.255.255.0</a:t>
            </a:r>
            <a:endParaRPr sz="1200">
              <a:latin typeface="Times New Roman"/>
              <a:cs typeface="Times New Roman"/>
            </a:endParaRPr>
          </a:p>
          <a:p>
            <a:pPr marL="400050" indent="-150495">
              <a:lnSpc>
                <a:spcPts val="1390"/>
              </a:lnSpc>
              <a:buSzPct val="91666"/>
              <a:buFont typeface="Calibri"/>
              <a:buChar char="•"/>
              <a:tabLst>
                <a:tab pos="400685" algn="l"/>
              </a:tabLst>
            </a:pPr>
            <a:r>
              <a:rPr sz="1200" dirty="0">
                <a:latin typeface="Times New Roman"/>
                <a:cs typeface="Times New Roman"/>
              </a:rPr>
              <a:t>Шлюз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умолчанию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192.168.1.1</a:t>
            </a:r>
            <a:endParaRPr sz="1200">
              <a:latin typeface="Times New Roman"/>
              <a:cs typeface="Times New Roman"/>
            </a:endParaRPr>
          </a:p>
          <a:p>
            <a:pPr marL="175260">
              <a:lnSpc>
                <a:spcPts val="1380"/>
              </a:lnSpc>
            </a:pPr>
            <a:r>
              <a:rPr sz="1200" b="1" dirty="0">
                <a:latin typeface="Times New Roman"/>
                <a:cs typeface="Times New Roman"/>
              </a:rPr>
              <a:t>5.7</a:t>
            </a:r>
            <a:r>
              <a:rPr sz="1200" b="1" spc="-5" dirty="0">
                <a:latin typeface="Times New Roman"/>
                <a:cs typeface="Times New Roman"/>
              </a:rPr>
              <a:t> Подключение </a:t>
            </a:r>
            <a:r>
              <a:rPr sz="1200" b="1" dirty="0">
                <a:latin typeface="Times New Roman"/>
                <a:cs typeface="Times New Roman"/>
              </a:rPr>
              <a:t>к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WEB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интерфейсу </a:t>
            </a:r>
            <a:r>
              <a:rPr sz="1200" b="1" dirty="0">
                <a:latin typeface="Times New Roman"/>
                <a:cs typeface="Times New Roman"/>
              </a:rPr>
              <a:t>WB-1P-LR</a:t>
            </a:r>
            <a:endParaRPr sz="1200">
              <a:latin typeface="Times New Roman"/>
              <a:cs typeface="Times New Roman"/>
            </a:endParaRPr>
          </a:p>
          <a:p>
            <a:pPr marL="18415">
              <a:lnSpc>
                <a:spcPts val="1370"/>
              </a:lnSpc>
            </a:pPr>
            <a:r>
              <a:rPr sz="1200" spc="-5" dirty="0">
                <a:latin typeface="Times New Roman"/>
                <a:cs typeface="Times New Roman"/>
              </a:rPr>
              <a:t>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подключения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Web-интерфейсу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устройства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адресной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строке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браузера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введите:</a:t>
            </a:r>
            <a:endParaRPr sz="1200">
              <a:latin typeface="Times New Roman"/>
              <a:cs typeface="Times New Roman"/>
            </a:endParaRPr>
          </a:p>
          <a:p>
            <a:pPr marL="400050" indent="-150495">
              <a:lnSpc>
                <a:spcPts val="1380"/>
              </a:lnSpc>
              <a:buSzPct val="91666"/>
              <a:buFont typeface="Calibri"/>
              <a:buChar char="•"/>
              <a:tabLst>
                <a:tab pos="400685" algn="l"/>
              </a:tabLst>
            </a:pPr>
            <a:r>
              <a:rPr sz="1200" dirty="0">
                <a:latin typeface="Times New Roman"/>
                <a:cs typeface="Times New Roman"/>
              </a:rPr>
              <a:t>192.168.1.1</a:t>
            </a:r>
            <a:endParaRPr sz="1200">
              <a:latin typeface="Times New Roman"/>
              <a:cs typeface="Times New Roman"/>
            </a:endParaRPr>
          </a:p>
          <a:p>
            <a:pPr marL="18415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Откроется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страница авторизации,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ведите:</a:t>
            </a:r>
            <a:endParaRPr sz="1200">
              <a:latin typeface="Times New Roman"/>
              <a:cs typeface="Times New Roman"/>
            </a:endParaRPr>
          </a:p>
          <a:p>
            <a:pPr marL="400050" indent="-150495">
              <a:lnSpc>
                <a:spcPts val="1380"/>
              </a:lnSpc>
              <a:buSzPct val="91666"/>
              <a:buFont typeface="Calibri"/>
              <a:buChar char="•"/>
              <a:tabLst>
                <a:tab pos="400685" algn="l"/>
              </a:tabLst>
            </a:pPr>
            <a:r>
              <a:rPr sz="1200" spc="-5" dirty="0">
                <a:latin typeface="Times New Roman"/>
                <a:cs typeface="Times New Roman"/>
              </a:rPr>
              <a:t>Логин: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admin</a:t>
            </a:r>
            <a:endParaRPr sz="1200">
              <a:latin typeface="Times New Roman"/>
              <a:cs typeface="Times New Roman"/>
            </a:endParaRPr>
          </a:p>
          <a:p>
            <a:pPr marL="400050" indent="-150495">
              <a:lnSpc>
                <a:spcPts val="1410"/>
              </a:lnSpc>
              <a:buSzPct val="91666"/>
              <a:buFont typeface="Calibri"/>
              <a:buChar char="•"/>
              <a:tabLst>
                <a:tab pos="400685" algn="l"/>
              </a:tabLst>
            </a:pPr>
            <a:r>
              <a:rPr sz="1200" spc="-5" dirty="0">
                <a:latin typeface="Times New Roman"/>
                <a:cs typeface="Times New Roman"/>
              </a:rPr>
              <a:t>Пароль: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password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8462009"/>
            <a:ext cx="6472555" cy="73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5.7</a:t>
            </a:r>
            <a:r>
              <a:rPr sz="1200" b="1" spc="-5" dirty="0">
                <a:latin typeface="Times New Roman"/>
                <a:cs typeface="Times New Roman"/>
              </a:rPr>
              <a:t> Настройка подключения</a:t>
            </a:r>
            <a:r>
              <a:rPr sz="1200" b="1" dirty="0">
                <a:latin typeface="Times New Roman"/>
                <a:cs typeface="Times New Roman"/>
              </a:rPr>
              <a:t> к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базовой </a:t>
            </a:r>
            <a:r>
              <a:rPr sz="1200" b="1" spc="-5" dirty="0">
                <a:latin typeface="Times New Roman"/>
                <a:cs typeface="Times New Roman"/>
              </a:rPr>
              <a:t>станции </a:t>
            </a:r>
            <a:r>
              <a:rPr sz="1200" b="1" dirty="0">
                <a:latin typeface="Times New Roman"/>
                <a:cs typeface="Times New Roman"/>
              </a:rPr>
              <a:t>по</a:t>
            </a:r>
            <a:r>
              <a:rPr sz="1200" b="1" spc="-5" dirty="0">
                <a:latin typeface="Times New Roman"/>
                <a:cs typeface="Times New Roman"/>
              </a:rPr>
              <a:t> Wi-Fi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spc="-5" dirty="0">
                <a:latin typeface="Times New Roman"/>
                <a:cs typeface="Times New Roman"/>
              </a:rPr>
              <a:t>Выполните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подключение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WEB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интерфейсу</a:t>
            </a:r>
            <a:r>
              <a:rPr sz="1200" spc="2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(пункт</a:t>
            </a:r>
            <a:r>
              <a:rPr sz="1200" spc="2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3).</a:t>
            </a:r>
            <a:r>
              <a:rPr sz="1200" spc="3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2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настройках</a:t>
            </a:r>
            <a:r>
              <a:rPr sz="1200" spc="30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Wi-Fi</a:t>
            </a:r>
            <a:r>
              <a:rPr sz="1200" spc="2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нажмите</a:t>
            </a:r>
            <a:r>
              <a:rPr sz="1200" spc="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ссылку</a:t>
            </a:r>
            <a:endParaRPr sz="1200">
              <a:latin typeface="Times New Roman"/>
              <a:cs typeface="Times New Roman"/>
            </a:endParaRPr>
          </a:p>
          <a:p>
            <a:pPr marL="20320">
              <a:lnSpc>
                <a:spcPts val="1410"/>
              </a:lnSpc>
            </a:pPr>
            <a:r>
              <a:rPr sz="1200" spc="-5" dirty="0">
                <a:latin typeface="Times New Roman"/>
                <a:cs typeface="Times New Roman"/>
              </a:rPr>
              <a:t>«подробнее»: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6942" y="6856808"/>
            <a:ext cx="2418760" cy="143845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2419857"/>
            <a:ext cx="6471285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41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Откроется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страница</a:t>
            </a:r>
            <a:r>
              <a:rPr sz="1200" dirty="0">
                <a:latin typeface="Times New Roman"/>
                <a:cs typeface="Times New Roman"/>
              </a:rPr>
              <a:t> с </a:t>
            </a:r>
            <a:r>
              <a:rPr sz="1200" spc="-5" dirty="0">
                <a:latin typeface="Times New Roman"/>
                <a:cs typeface="Times New Roman"/>
              </a:rPr>
              <a:t>полным списком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настроек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Wi-Fi.</a:t>
            </a:r>
            <a:endParaRPr sz="1200">
              <a:latin typeface="Times New Roman"/>
              <a:cs typeface="Times New Roman"/>
            </a:endParaRPr>
          </a:p>
          <a:p>
            <a:pPr marL="20320" marR="5080" indent="-7620" algn="just">
              <a:lnSpc>
                <a:spcPct val="95900"/>
              </a:lnSpc>
              <a:spcBef>
                <a:spcPts val="30"/>
              </a:spcBef>
            </a:pPr>
            <a:r>
              <a:rPr sz="1200" dirty="0">
                <a:latin typeface="Times New Roman"/>
                <a:cs typeface="Times New Roman"/>
              </a:rPr>
              <a:t>В поле </a:t>
            </a:r>
            <a:r>
              <a:rPr sz="1200" spc="-5" dirty="0">
                <a:latin typeface="Times New Roman"/>
                <a:cs typeface="Times New Roman"/>
              </a:rPr>
              <a:t>«Идентификатор сети </a:t>
            </a:r>
            <a:r>
              <a:rPr sz="1200" dirty="0">
                <a:latin typeface="Times New Roman"/>
                <a:cs typeface="Times New Roman"/>
              </a:rPr>
              <a:t>(SSID)» введите </a:t>
            </a:r>
            <a:r>
              <a:rPr sz="1200" spc="-5" dirty="0">
                <a:latin typeface="Times New Roman"/>
                <a:cs typeface="Times New Roman"/>
              </a:rPr>
              <a:t>имя </a:t>
            </a:r>
            <a:r>
              <a:rPr sz="1200" spc="5" dirty="0">
                <a:latin typeface="Times New Roman"/>
                <a:cs typeface="Times New Roman"/>
              </a:rPr>
              <a:t>Wi-Fi </a:t>
            </a:r>
            <a:r>
              <a:rPr sz="1200" spc="-5" dirty="0">
                <a:latin typeface="Times New Roman"/>
                <a:cs typeface="Times New Roman"/>
              </a:rPr>
              <a:t>сети,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которой </a:t>
            </a:r>
            <a:r>
              <a:rPr sz="1200" spc="-10" dirty="0">
                <a:latin typeface="Times New Roman"/>
                <a:cs typeface="Times New Roman"/>
              </a:rPr>
              <a:t>будет </a:t>
            </a:r>
            <a:r>
              <a:rPr sz="1200" spc="-5" dirty="0">
                <a:latin typeface="Times New Roman"/>
                <a:cs typeface="Times New Roman"/>
              </a:rPr>
              <a:t>подключаться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устройство. </a:t>
            </a:r>
            <a:r>
              <a:rPr sz="1200" dirty="0">
                <a:latin typeface="Times New Roman"/>
                <a:cs typeface="Times New Roman"/>
              </a:rPr>
              <a:t>Если для </a:t>
            </a:r>
            <a:r>
              <a:rPr sz="1200" spc="-5" dirty="0">
                <a:latin typeface="Times New Roman"/>
                <a:cs typeface="Times New Roman"/>
              </a:rPr>
              <a:t>подключения используется </a:t>
            </a:r>
            <a:r>
              <a:rPr sz="1200" spc="5" dirty="0">
                <a:latin typeface="Times New Roman"/>
                <a:cs typeface="Times New Roman"/>
              </a:rPr>
              <a:t>Wi-Fi </a:t>
            </a:r>
            <a:r>
              <a:rPr sz="1200" spc="-5" dirty="0">
                <a:latin typeface="Times New Roman"/>
                <a:cs typeface="Times New Roman"/>
              </a:rPr>
              <a:t>сеть без </a:t>
            </a:r>
            <a:r>
              <a:rPr sz="1200" dirty="0">
                <a:latin typeface="Times New Roman"/>
                <a:cs typeface="Times New Roman"/>
              </a:rPr>
              <a:t>шифрования, то в поле </a:t>
            </a:r>
            <a:r>
              <a:rPr sz="1200" spc="-5" dirty="0">
                <a:latin typeface="Times New Roman"/>
                <a:cs typeface="Times New Roman"/>
              </a:rPr>
              <a:t>«Режим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безопасности»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выберите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режим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«Off».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Если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используется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Wi-Fi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сеть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шифрованием, </a:t>
            </a:r>
            <a:r>
              <a:rPr sz="1200" dirty="0">
                <a:latin typeface="Times New Roman"/>
                <a:cs typeface="Times New Roman"/>
              </a:rPr>
              <a:t>то в </a:t>
            </a:r>
            <a:r>
              <a:rPr sz="1200" spc="-5" dirty="0">
                <a:latin typeface="Times New Roman"/>
                <a:cs typeface="Times New Roman"/>
              </a:rPr>
              <a:t>поле </a:t>
            </a:r>
            <a:r>
              <a:rPr sz="1200" spc="-10" dirty="0">
                <a:latin typeface="Times New Roman"/>
                <a:cs typeface="Times New Roman"/>
              </a:rPr>
              <a:t>«Режим </a:t>
            </a:r>
            <a:r>
              <a:rPr sz="1200" spc="-5" dirty="0">
                <a:latin typeface="Times New Roman"/>
                <a:cs typeface="Times New Roman"/>
              </a:rPr>
              <a:t>безопасности» выберите режим шифрования, который настроен </a:t>
            </a:r>
            <a:r>
              <a:rPr sz="1200" dirty="0">
                <a:latin typeface="Times New Roman"/>
                <a:cs typeface="Times New Roman"/>
              </a:rPr>
              <a:t> на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базовой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станции,</a:t>
            </a:r>
            <a:r>
              <a:rPr sz="1200" dirty="0">
                <a:latin typeface="Times New Roman"/>
                <a:cs typeface="Times New Roman"/>
              </a:rPr>
              <a:t> 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укажите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дополнительные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параметры</a:t>
            </a:r>
            <a:r>
              <a:rPr sz="1200" dirty="0">
                <a:latin typeface="Times New Roman"/>
                <a:cs typeface="Times New Roman"/>
              </a:rPr>
              <a:t> (ключ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WPA/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имя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пользователя</a:t>
            </a:r>
            <a:r>
              <a:rPr sz="1200" dirty="0">
                <a:latin typeface="Times New Roman"/>
                <a:cs typeface="Times New Roman"/>
              </a:rPr>
              <a:t> и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пароль).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6372224"/>
            <a:ext cx="6470650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ts val="1410"/>
              </a:lnSpc>
              <a:spcBef>
                <a:spcPts val="100"/>
              </a:spcBef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«Режим </a:t>
            </a:r>
            <a:r>
              <a:rPr sz="1200" dirty="0">
                <a:latin typeface="Times New Roman"/>
                <a:cs typeface="Times New Roman"/>
              </a:rPr>
              <a:t>работы»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выберите режим </a:t>
            </a:r>
            <a:r>
              <a:rPr sz="1200" dirty="0">
                <a:latin typeface="Times New Roman"/>
                <a:cs typeface="Times New Roman"/>
              </a:rPr>
              <a:t>работы </a:t>
            </a:r>
            <a:r>
              <a:rPr sz="1200" spc="-5" dirty="0">
                <a:latin typeface="Times New Roman"/>
                <a:cs typeface="Times New Roman"/>
              </a:rPr>
              <a:t>устройства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«Маршрутизатор».</a:t>
            </a:r>
            <a:endParaRPr sz="1200">
              <a:latin typeface="Times New Roman"/>
              <a:cs typeface="Times New Roman"/>
            </a:endParaRPr>
          </a:p>
          <a:p>
            <a:pPr marL="20320" marR="5080" indent="-7620" algn="just">
              <a:lnSpc>
                <a:spcPts val="1380"/>
              </a:lnSpc>
              <a:spcBef>
                <a:spcPts val="65"/>
              </a:spcBef>
            </a:pPr>
            <a:r>
              <a:rPr sz="1200" dirty="0">
                <a:latin typeface="Times New Roman"/>
                <a:cs typeface="Times New Roman"/>
              </a:rPr>
              <a:t>В поле </a:t>
            </a:r>
            <a:r>
              <a:rPr sz="1200" spc="-5" dirty="0">
                <a:latin typeface="Times New Roman"/>
                <a:cs typeface="Times New Roman"/>
              </a:rPr>
              <a:t>«Протокол» укажите режим работы,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5" dirty="0">
                <a:latin typeface="Times New Roman"/>
                <a:cs typeface="Times New Roman"/>
              </a:rPr>
              <a:t>которому </a:t>
            </a:r>
            <a:r>
              <a:rPr sz="1200" dirty="0">
                <a:latin typeface="Times New Roman"/>
                <a:cs typeface="Times New Roman"/>
              </a:rPr>
              <a:t>будет </a:t>
            </a:r>
            <a:r>
              <a:rPr sz="1200" spc="-5" dirty="0">
                <a:latin typeface="Times New Roman"/>
                <a:cs typeface="Times New Roman"/>
              </a:rPr>
              <a:t>осуществляться подключение по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Wi-Fi</a:t>
            </a:r>
            <a:r>
              <a:rPr sz="1200" dirty="0">
                <a:latin typeface="Times New Roman"/>
                <a:cs typeface="Times New Roman"/>
              </a:rPr>
              <a:t> интерфейсу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устройства</a:t>
            </a:r>
            <a:r>
              <a:rPr sz="1200" dirty="0">
                <a:latin typeface="Times New Roman"/>
                <a:cs typeface="Times New Roman"/>
              </a:rPr>
              <a:t> к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предоставления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услуг</a:t>
            </a:r>
            <a:r>
              <a:rPr sz="1200" dirty="0">
                <a:latin typeface="Times New Roman"/>
                <a:cs typeface="Times New Roman"/>
              </a:rPr>
              <a:t> провайдера: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Static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или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DHCP. </a:t>
            </a:r>
            <a:r>
              <a:rPr sz="1200" dirty="0">
                <a:latin typeface="Times New Roman"/>
                <a:cs typeface="Times New Roman"/>
              </a:rPr>
              <a:t> Установите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флаги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опциях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«Использовать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VLAN</a:t>
            </a:r>
            <a:r>
              <a:rPr sz="1200" spc="1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trunk»,</a:t>
            </a:r>
            <a:r>
              <a:rPr sz="1200" spc="1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«Использовать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Management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VLAN»</a:t>
            </a:r>
            <a:r>
              <a:rPr sz="1200" spc="114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endParaRPr sz="1200">
              <a:latin typeface="Times New Roman"/>
              <a:cs typeface="Times New Roman"/>
            </a:endParaRPr>
          </a:p>
          <a:p>
            <a:pPr marL="20320" algn="just">
              <a:lnSpc>
                <a:spcPts val="1315"/>
              </a:lnSpc>
            </a:pPr>
            <a:r>
              <a:rPr sz="1200" spc="-5" dirty="0">
                <a:latin typeface="Times New Roman"/>
                <a:cs typeface="Times New Roman"/>
              </a:rPr>
              <a:t>«Использовать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General</a:t>
            </a:r>
            <a:r>
              <a:rPr sz="1200" spc="1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VLAN».</a:t>
            </a:r>
            <a:r>
              <a:rPr sz="1200" spc="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9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поле</a:t>
            </a:r>
            <a:r>
              <a:rPr sz="1200" spc="1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«Management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VLAN</a:t>
            </a:r>
            <a:r>
              <a:rPr sz="1200" spc="10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ID»</a:t>
            </a:r>
            <a:r>
              <a:rPr sz="1200" spc="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укажите</a:t>
            </a:r>
            <a:r>
              <a:rPr sz="1200" spc="1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номер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VLAN,</a:t>
            </a:r>
            <a:r>
              <a:rPr sz="1200" spc="9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который</a:t>
            </a:r>
            <a:endParaRPr sz="1200">
              <a:latin typeface="Times New Roman"/>
              <a:cs typeface="Times New Roman"/>
            </a:endParaRPr>
          </a:p>
          <a:p>
            <a:pPr marL="20320" marR="5080" algn="just">
              <a:lnSpc>
                <a:spcPts val="1380"/>
              </a:lnSpc>
              <a:spcBef>
                <a:spcPts val="65"/>
              </a:spcBef>
            </a:pPr>
            <a:r>
              <a:rPr sz="1200" spc="-5" dirty="0">
                <a:latin typeface="Times New Roman"/>
                <a:cs typeface="Times New Roman"/>
              </a:rPr>
              <a:t>будет использоваться </a:t>
            </a:r>
            <a:r>
              <a:rPr sz="1200" dirty="0">
                <a:latin typeface="Times New Roman"/>
                <a:cs typeface="Times New Roman"/>
              </a:rPr>
              <a:t>для </a:t>
            </a:r>
            <a:r>
              <a:rPr sz="1200" spc="-5" dirty="0">
                <a:latin typeface="Times New Roman"/>
                <a:cs typeface="Times New Roman"/>
              </a:rPr>
              <a:t>управления устройством. </a:t>
            </a:r>
            <a:r>
              <a:rPr sz="1200" dirty="0">
                <a:latin typeface="Times New Roman"/>
                <a:cs typeface="Times New Roman"/>
              </a:rPr>
              <a:t>В поле «General </a:t>
            </a:r>
            <a:r>
              <a:rPr sz="1200" spc="-5" dirty="0">
                <a:latin typeface="Times New Roman"/>
                <a:cs typeface="Times New Roman"/>
              </a:rPr>
              <a:t>VLAN </a:t>
            </a:r>
            <a:r>
              <a:rPr sz="1200" dirty="0">
                <a:latin typeface="Times New Roman"/>
                <a:cs typeface="Times New Roman"/>
              </a:rPr>
              <a:t>ID» </a:t>
            </a:r>
            <a:r>
              <a:rPr sz="1200" spc="-5" dirty="0">
                <a:latin typeface="Times New Roman"/>
                <a:cs typeface="Times New Roman"/>
              </a:rPr>
              <a:t>укажите такой </a:t>
            </a:r>
            <a:r>
              <a:rPr sz="1200" dirty="0">
                <a:latin typeface="Times New Roman"/>
                <a:cs typeface="Times New Roman"/>
              </a:rPr>
              <a:t>же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номер VLAN,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как</a:t>
            </a:r>
            <a:r>
              <a:rPr sz="1200" dirty="0">
                <a:latin typeface="Times New Roman"/>
                <a:cs typeface="Times New Roman"/>
              </a:rPr>
              <a:t> и 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«Management</a:t>
            </a:r>
            <a:r>
              <a:rPr sz="1200" dirty="0">
                <a:latin typeface="Times New Roman"/>
                <a:cs typeface="Times New Roman"/>
              </a:rPr>
              <a:t> VLAN </a:t>
            </a:r>
            <a:r>
              <a:rPr sz="1200" spc="-10" dirty="0">
                <a:latin typeface="Times New Roman"/>
                <a:cs typeface="Times New Roman"/>
              </a:rPr>
              <a:t>ID»: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8604" y="360044"/>
            <a:ext cx="1978297" cy="19071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8087" y="3803954"/>
            <a:ext cx="5520997" cy="258672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3375786"/>
            <a:ext cx="6466840" cy="508889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1503680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Times New Roman"/>
                <a:cs typeface="Times New Roman"/>
              </a:rPr>
              <a:t>Для вступления </a:t>
            </a:r>
            <a:r>
              <a:rPr sz="1200" dirty="0">
                <a:latin typeface="Times New Roman"/>
                <a:cs typeface="Times New Roman"/>
              </a:rPr>
              <a:t>в силу новой </a:t>
            </a:r>
            <a:r>
              <a:rPr sz="1200" spc="-5" dirty="0">
                <a:latin typeface="Times New Roman"/>
                <a:cs typeface="Times New Roman"/>
              </a:rPr>
              <a:t>конфигурации нажмите </a:t>
            </a:r>
            <a:r>
              <a:rPr sz="1200" dirty="0">
                <a:latin typeface="Times New Roman"/>
                <a:cs typeface="Times New Roman"/>
              </a:rPr>
              <a:t>кнопку </a:t>
            </a:r>
            <a:r>
              <a:rPr sz="1200" spc="-5" dirty="0">
                <a:latin typeface="Times New Roman"/>
                <a:cs typeface="Times New Roman"/>
              </a:rPr>
              <a:t>«Применить».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Для выше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описанного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примера используются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следующие настройки:</a:t>
            </a:r>
            <a:endParaRPr sz="1200">
              <a:latin typeface="Times New Roman"/>
              <a:cs typeface="Times New Roman"/>
            </a:endParaRPr>
          </a:p>
          <a:p>
            <a:pPr marL="393700" indent="-149860">
              <a:lnSpc>
                <a:spcPts val="1315"/>
              </a:lnSpc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«Идентификатор сети (SSID)»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укажите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«Eltex»;</a:t>
            </a:r>
            <a:endParaRPr sz="1200">
              <a:latin typeface="Times New Roman"/>
              <a:cs typeface="Times New Roman"/>
            </a:endParaRPr>
          </a:p>
          <a:p>
            <a:pPr marL="393700" indent="-149860">
              <a:lnSpc>
                <a:spcPts val="1380"/>
              </a:lnSpc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«Режим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безопасности»</a:t>
            </a:r>
            <a:r>
              <a:rPr sz="1200" spc="-4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выберите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«WPA2»;</a:t>
            </a:r>
            <a:endParaRPr sz="1200">
              <a:latin typeface="Times New Roman"/>
              <a:cs typeface="Times New Roman"/>
            </a:endParaRPr>
          </a:p>
          <a:p>
            <a:pPr marL="393700" indent="-149860">
              <a:lnSpc>
                <a:spcPts val="1380"/>
              </a:lnSpc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«Ключ </a:t>
            </a:r>
            <a:r>
              <a:rPr sz="1200" spc="5" dirty="0">
                <a:latin typeface="Times New Roman"/>
                <a:cs typeface="Times New Roman"/>
              </a:rPr>
              <a:t>WPA»</a:t>
            </a:r>
            <a:r>
              <a:rPr sz="1200" spc="-3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введите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значение ключа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«Eltex123»;</a:t>
            </a:r>
            <a:endParaRPr sz="1200">
              <a:latin typeface="Times New Roman"/>
              <a:cs typeface="Times New Roman"/>
            </a:endParaRPr>
          </a:p>
          <a:p>
            <a:pPr marL="393700" indent="-149860">
              <a:lnSpc>
                <a:spcPts val="1380"/>
              </a:lnSpc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spc="-5" dirty="0">
                <a:latin typeface="Times New Roman"/>
                <a:cs typeface="Times New Roman"/>
              </a:rPr>
              <a:t>Выберите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режим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работы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«Мост»;</a:t>
            </a:r>
            <a:endParaRPr sz="1200">
              <a:latin typeface="Times New Roman"/>
              <a:cs typeface="Times New Roman"/>
            </a:endParaRPr>
          </a:p>
          <a:p>
            <a:pPr marL="393700" indent="-149860">
              <a:lnSpc>
                <a:spcPts val="1380"/>
              </a:lnSpc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«Протокол»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выберите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«Static»;</a:t>
            </a:r>
            <a:endParaRPr sz="1200">
              <a:latin typeface="Times New Roman"/>
              <a:cs typeface="Times New Roman"/>
            </a:endParaRPr>
          </a:p>
          <a:p>
            <a:pPr marL="393700" indent="-149860">
              <a:lnSpc>
                <a:spcPts val="1380"/>
              </a:lnSpc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«IP-адрес»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укажите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IP-адрес: </a:t>
            </a:r>
            <a:r>
              <a:rPr sz="1200" dirty="0">
                <a:latin typeface="Times New Roman"/>
                <a:cs typeface="Times New Roman"/>
              </a:rPr>
              <a:t>192.168.100.4;</a:t>
            </a:r>
            <a:endParaRPr sz="1200">
              <a:latin typeface="Times New Roman"/>
              <a:cs typeface="Times New Roman"/>
            </a:endParaRPr>
          </a:p>
          <a:p>
            <a:pPr marL="393700" indent="-149860">
              <a:lnSpc>
                <a:spcPts val="1380"/>
              </a:lnSpc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«Маска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подсети»: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255.255.255.0;</a:t>
            </a:r>
            <a:endParaRPr sz="1200">
              <a:latin typeface="Times New Roman"/>
              <a:cs typeface="Times New Roman"/>
            </a:endParaRPr>
          </a:p>
          <a:p>
            <a:pPr marL="393700" indent="-149860">
              <a:lnSpc>
                <a:spcPts val="1380"/>
              </a:lnSpc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«Шлюз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умолчанию»:192.168.100.1;</a:t>
            </a:r>
            <a:endParaRPr sz="1200">
              <a:latin typeface="Times New Roman"/>
              <a:cs typeface="Times New Roman"/>
            </a:endParaRPr>
          </a:p>
          <a:p>
            <a:pPr marL="393700" indent="-149860">
              <a:lnSpc>
                <a:spcPts val="1380"/>
              </a:lnSpc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«Management VLAN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ID»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укажите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номер </a:t>
            </a:r>
            <a:r>
              <a:rPr sz="1200" spc="-5" dirty="0">
                <a:latin typeface="Times New Roman"/>
                <a:cs typeface="Times New Roman"/>
              </a:rPr>
              <a:t>VLAN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ID: </a:t>
            </a:r>
            <a:r>
              <a:rPr sz="1200" dirty="0">
                <a:latin typeface="Times New Roman"/>
                <a:cs typeface="Times New Roman"/>
              </a:rPr>
              <a:t>300;</a:t>
            </a:r>
            <a:endParaRPr sz="1200">
              <a:latin typeface="Times New Roman"/>
              <a:cs typeface="Times New Roman"/>
            </a:endParaRPr>
          </a:p>
          <a:p>
            <a:pPr marL="393700" indent="-149860">
              <a:lnSpc>
                <a:spcPts val="1410"/>
              </a:lnSpc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«General</a:t>
            </a:r>
            <a:r>
              <a:rPr sz="1200" dirty="0">
                <a:latin typeface="Times New Roman"/>
                <a:cs typeface="Times New Roman"/>
              </a:rPr>
              <a:t> VLAN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ID»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укажите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номер</a:t>
            </a:r>
            <a:r>
              <a:rPr sz="1200" dirty="0">
                <a:latin typeface="Times New Roman"/>
                <a:cs typeface="Times New Roman"/>
              </a:rPr>
              <a:t> VLAN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ID: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720.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50">
              <a:latin typeface="Times New Roman"/>
              <a:cs typeface="Times New Roman"/>
            </a:endParaRPr>
          </a:p>
          <a:p>
            <a:pPr marL="279400" lvl="1" indent="-267335">
              <a:lnSpc>
                <a:spcPct val="100000"/>
              </a:lnSpc>
              <a:buAutoNum type="arabicPeriod" startAt="8"/>
              <a:tabLst>
                <a:tab pos="280035" algn="l"/>
              </a:tabLst>
            </a:pPr>
            <a:r>
              <a:rPr sz="1200" b="1" dirty="0">
                <a:latin typeface="Times New Roman"/>
                <a:cs typeface="Times New Roman"/>
              </a:rPr>
              <a:t>Доступ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к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устройству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из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внешней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сети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Times New Roman"/>
              <a:buAutoNum type="arabicPeriod" startAt="8"/>
            </a:pPr>
            <a:endParaRPr sz="1300">
              <a:latin typeface="Times New Roman"/>
              <a:cs typeface="Times New Roman"/>
            </a:endParaRPr>
          </a:p>
          <a:p>
            <a:pPr marL="20320" marR="5080" indent="-7620">
              <a:lnSpc>
                <a:spcPts val="1380"/>
              </a:lnSpc>
              <a:spcBef>
                <a:spcPts val="1060"/>
              </a:spcBef>
            </a:pPr>
            <a:r>
              <a:rPr sz="1200" spc="-5" dirty="0">
                <a:latin typeface="Times New Roman"/>
                <a:cs typeface="Times New Roman"/>
              </a:rPr>
              <a:t>Перейдите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подменю</a:t>
            </a:r>
            <a:r>
              <a:rPr sz="1200" spc="17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«Система»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вкладку</a:t>
            </a:r>
            <a:r>
              <a:rPr sz="1200" spc="17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«Доступ».</a:t>
            </a:r>
            <a:r>
              <a:rPr sz="1200" spc="19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Для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получения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spc="18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19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устройству</a:t>
            </a:r>
            <a:r>
              <a:rPr sz="1200" spc="15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внешней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сети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установите соответствующие разрешения: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200" dirty="0">
                <a:latin typeface="Times New Roman"/>
                <a:cs typeface="Times New Roman"/>
              </a:rPr>
              <a:t>Web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Внешняя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сеть:</a:t>
            </a:r>
            <a:endParaRPr sz="1200">
              <a:latin typeface="Times New Roman"/>
              <a:cs typeface="Times New Roman"/>
            </a:endParaRPr>
          </a:p>
          <a:p>
            <a:pPr marL="393700" marR="735965" lvl="2" indent="-149860">
              <a:lnSpc>
                <a:spcPts val="1380"/>
              </a:lnSpc>
              <a:spcBef>
                <a:spcPts val="70"/>
              </a:spcBef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spc="-5" dirty="0">
                <a:latin typeface="Times New Roman"/>
                <a:cs typeface="Times New Roman"/>
              </a:rPr>
              <a:t>HTTP</a:t>
            </a:r>
            <a:r>
              <a:rPr sz="1200" dirty="0">
                <a:latin typeface="Times New Roman"/>
                <a:cs typeface="Times New Roman"/>
              </a:rPr>
              <a:t> – при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установленном флаге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разрешено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подключение</a:t>
            </a:r>
            <a:r>
              <a:rPr sz="1200" dirty="0">
                <a:latin typeface="Times New Roman"/>
                <a:cs typeface="Times New Roman"/>
              </a:rPr>
              <a:t> к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Web-конфигуратору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устройства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через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WAN-порт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протоколу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HTTP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(небезопасное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подключение);</a:t>
            </a:r>
            <a:endParaRPr sz="1200">
              <a:latin typeface="Times New Roman"/>
              <a:cs typeface="Times New Roman"/>
            </a:endParaRPr>
          </a:p>
          <a:p>
            <a:pPr marL="393700" marR="650240" lvl="2" indent="-149860">
              <a:lnSpc>
                <a:spcPts val="1380"/>
              </a:lnSpc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spc="-5" dirty="0">
                <a:latin typeface="Times New Roman"/>
                <a:cs typeface="Times New Roman"/>
              </a:rPr>
              <a:t>HTTPS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установленном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разрешено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Web-конфигуратору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устройства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через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WAN-порт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протоколу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HTTPS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(безопасное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подключение).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200" spc="-5" dirty="0">
                <a:latin typeface="Times New Roman"/>
                <a:cs typeface="Times New Roman"/>
              </a:rPr>
              <a:t>Telnet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Внешняя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сеть:</a:t>
            </a:r>
            <a:endParaRPr sz="1200">
              <a:latin typeface="Times New Roman"/>
              <a:cs typeface="Times New Roman"/>
            </a:endParaRPr>
          </a:p>
          <a:p>
            <a:pPr marL="393700" marR="323215" lvl="2" indent="-149860">
              <a:lnSpc>
                <a:spcPts val="1380"/>
              </a:lnSpc>
              <a:spcBef>
                <a:spcPts val="65"/>
              </a:spcBef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spc="-5" dirty="0">
                <a:latin typeface="Times New Roman"/>
                <a:cs typeface="Times New Roman"/>
              </a:rPr>
              <a:t>Telnet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при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установленном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разрешено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Telnet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устройству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через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WANпорт.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15"/>
              </a:lnSpc>
            </a:pPr>
            <a:r>
              <a:rPr sz="1200" spc="-5" dirty="0">
                <a:latin typeface="Times New Roman"/>
                <a:cs typeface="Times New Roman"/>
              </a:rPr>
              <a:t>SSH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Внешняя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сеть:</a:t>
            </a:r>
            <a:endParaRPr sz="1200">
              <a:latin typeface="Times New Roman"/>
              <a:cs typeface="Times New Roman"/>
            </a:endParaRPr>
          </a:p>
          <a:p>
            <a:pPr marL="393700" marR="84455" lvl="2" indent="-149860">
              <a:lnSpc>
                <a:spcPts val="1380"/>
              </a:lnSpc>
              <a:spcBef>
                <a:spcPts val="65"/>
              </a:spcBef>
              <a:buSzPct val="91666"/>
              <a:buFont typeface="Calibri"/>
              <a:buChar char="•"/>
              <a:tabLst>
                <a:tab pos="394335" algn="l"/>
              </a:tabLst>
            </a:pPr>
            <a:r>
              <a:rPr sz="1200" spc="-5" dirty="0">
                <a:latin typeface="Times New Roman"/>
                <a:cs typeface="Times New Roman"/>
              </a:rPr>
              <a:t>SSH </a:t>
            </a:r>
            <a:r>
              <a:rPr sz="1200" dirty="0">
                <a:latin typeface="Times New Roman"/>
                <a:cs typeface="Times New Roman"/>
              </a:rPr>
              <a:t>– при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установленном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флаге разрешено</a:t>
            </a:r>
            <a:r>
              <a:rPr sz="1200" dirty="0">
                <a:latin typeface="Times New Roman"/>
                <a:cs typeface="Times New Roman"/>
              </a:rPr>
              <a:t> подключение по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SSH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устройству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через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WAN-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порт.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482" y="360044"/>
            <a:ext cx="2574295" cy="27956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2964306"/>
            <a:ext cx="6468110" cy="19900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Для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вступления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силу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новой</a:t>
            </a:r>
            <a:r>
              <a:rPr sz="1200" spc="-5" dirty="0">
                <a:latin typeface="Times New Roman"/>
                <a:cs typeface="Times New Roman"/>
              </a:rPr>
              <a:t> конфигурации нажмите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кнопку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«Применить».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Задача</a:t>
            </a:r>
            <a:r>
              <a:rPr sz="1400" b="1" u="sng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№</a:t>
            </a:r>
            <a:r>
              <a:rPr sz="1400" b="1" u="sng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330"/>
              </a:spcBef>
            </a:pPr>
            <a:r>
              <a:rPr sz="1200" b="1" dirty="0">
                <a:latin typeface="Times New Roman"/>
                <a:cs typeface="Times New Roman"/>
              </a:rPr>
              <a:t>Настроить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WDS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соединение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между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двумя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ТД.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 marR="5080" algn="just">
              <a:lnSpc>
                <a:spcPts val="1380"/>
              </a:lnSpc>
            </a:pPr>
            <a:r>
              <a:rPr sz="1200" b="1" spc="-5" dirty="0">
                <a:latin typeface="Times New Roman"/>
                <a:cs typeface="Times New Roman"/>
              </a:rPr>
              <a:t>Wireless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Distribution</a:t>
            </a:r>
            <a:r>
              <a:rPr sz="1200" b="1" dirty="0">
                <a:latin typeface="Times New Roman"/>
                <a:cs typeface="Times New Roman"/>
              </a:rPr>
              <a:t> System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(WDS)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—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технология,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позволяющая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объединить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единую</a:t>
            </a:r>
            <a:r>
              <a:rPr sz="1200" spc="-5" dirty="0">
                <a:latin typeface="Times New Roman"/>
                <a:cs typeface="Times New Roman"/>
              </a:rPr>
              <a:t> сеть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несколько </a:t>
            </a:r>
            <a:r>
              <a:rPr sz="1200" dirty="0">
                <a:latin typeface="Times New Roman"/>
                <a:cs typeface="Times New Roman"/>
              </a:rPr>
              <a:t>Wi-Fi </a:t>
            </a:r>
            <a:r>
              <a:rPr sz="1200" spc="-5" dirty="0">
                <a:latin typeface="Times New Roman"/>
                <a:cs typeface="Times New Roman"/>
              </a:rPr>
              <a:t>точек доступа через </a:t>
            </a:r>
            <a:r>
              <a:rPr sz="1200" dirty="0">
                <a:latin typeface="Times New Roman"/>
                <a:cs typeface="Times New Roman"/>
              </a:rPr>
              <a:t>беспроводные </a:t>
            </a:r>
            <a:r>
              <a:rPr sz="1200" spc="-5" dirty="0">
                <a:latin typeface="Times New Roman"/>
                <a:cs typeface="Times New Roman"/>
              </a:rPr>
              <a:t>интерфейсы. </a:t>
            </a:r>
            <a:r>
              <a:rPr sz="1200" dirty="0">
                <a:latin typeface="Times New Roman"/>
                <a:cs typeface="Times New Roman"/>
              </a:rPr>
              <a:t>Тем </a:t>
            </a:r>
            <a:r>
              <a:rPr sz="1200" spc="-5" dirty="0">
                <a:latin typeface="Times New Roman"/>
                <a:cs typeface="Times New Roman"/>
              </a:rPr>
              <a:t>самым увеличивается зона </a:t>
            </a:r>
            <a:r>
              <a:rPr sz="1200" dirty="0">
                <a:latin typeface="Times New Roman"/>
                <a:cs typeface="Times New Roman"/>
              </a:rPr>
              <a:t> покрытия </a:t>
            </a:r>
            <a:r>
              <a:rPr sz="1200" spc="-5" dirty="0">
                <a:latin typeface="Times New Roman"/>
                <a:cs typeface="Times New Roman"/>
              </a:rPr>
              <a:t>сети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без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использования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проводных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соединений</a:t>
            </a:r>
            <a:r>
              <a:rPr sz="1200" dirty="0">
                <a:latin typeface="Times New Roman"/>
                <a:cs typeface="Times New Roman"/>
              </a:rPr>
              <a:t> между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точками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61258" y="9332467"/>
            <a:ext cx="16725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Схема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WDS</a:t>
            </a:r>
            <a:r>
              <a:rPr sz="1200" b="1" spc="-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соединения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3098" y="404167"/>
            <a:ext cx="2504115" cy="25591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0485" y="5171556"/>
            <a:ext cx="4914900" cy="400901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563372" y="508507"/>
            <a:ext cx="6440170" cy="531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Решение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431165">
              <a:lnSpc>
                <a:spcPts val="1380"/>
              </a:lnSpc>
            </a:pPr>
            <a:r>
              <a:rPr sz="1200" b="1" dirty="0">
                <a:latin typeface="Times New Roman"/>
                <a:cs typeface="Times New Roman"/>
              </a:rPr>
              <a:t>6.1 WDS. </a:t>
            </a:r>
            <a:r>
              <a:rPr sz="1200" b="1" spc="-5" dirty="0">
                <a:latin typeface="Times New Roman"/>
                <a:cs typeface="Times New Roman"/>
              </a:rPr>
              <a:t>Настройка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радио-моста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между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точками </a:t>
            </a:r>
            <a:r>
              <a:rPr sz="1200" b="1" spc="-5" dirty="0">
                <a:latin typeface="Times New Roman"/>
                <a:cs typeface="Times New Roman"/>
              </a:rPr>
              <a:t>доступа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через</a:t>
            </a:r>
            <a:r>
              <a:rPr sz="1200" b="1" dirty="0">
                <a:latin typeface="Times New Roman"/>
                <a:cs typeface="Times New Roman"/>
              </a:rPr>
              <a:t> WEB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интерфейс </a:t>
            </a:r>
            <a:r>
              <a:rPr sz="1200" b="1" dirty="0">
                <a:latin typeface="Times New Roman"/>
                <a:cs typeface="Times New Roman"/>
              </a:rPr>
              <a:t>точки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доступа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Times New Roman"/>
              <a:cs typeface="Times New Roman"/>
            </a:endParaRPr>
          </a:p>
          <a:p>
            <a:pPr marL="12700" marR="645795">
              <a:lnSpc>
                <a:spcPts val="1380"/>
              </a:lnSpc>
            </a:pPr>
            <a:r>
              <a:rPr sz="1200" spc="-15" dirty="0">
                <a:latin typeface="Times New Roman"/>
                <a:cs typeface="Times New Roman"/>
              </a:rPr>
              <a:t>Чтобы сконфигурировать </a:t>
            </a:r>
            <a:r>
              <a:rPr sz="1200" spc="-10" dirty="0">
                <a:latin typeface="Times New Roman"/>
                <a:cs typeface="Times New Roman"/>
              </a:rPr>
              <a:t>WDS </a:t>
            </a:r>
            <a:r>
              <a:rPr sz="1200" spc="-15" dirty="0">
                <a:latin typeface="Times New Roman"/>
                <a:cs typeface="Times New Roman"/>
              </a:rPr>
              <a:t>необходимо </a:t>
            </a:r>
            <a:r>
              <a:rPr sz="1200" spc="-10" dirty="0">
                <a:latin typeface="Times New Roman"/>
                <a:cs typeface="Times New Roman"/>
              </a:rPr>
              <a:t>выполнить </a:t>
            </a:r>
            <a:r>
              <a:rPr sz="1200" spc="-15" dirty="0">
                <a:latin typeface="Times New Roman"/>
                <a:cs typeface="Times New Roman"/>
              </a:rPr>
              <a:t>следующие </a:t>
            </a:r>
            <a:r>
              <a:rPr sz="1200" spc="-10" dirty="0">
                <a:latin typeface="Times New Roman"/>
                <a:cs typeface="Times New Roman"/>
              </a:rPr>
              <a:t>настройки </a:t>
            </a:r>
            <a:r>
              <a:rPr sz="1200" spc="-15" dirty="0">
                <a:latin typeface="Times New Roman"/>
                <a:cs typeface="Times New Roman"/>
              </a:rPr>
              <a:t>через </a:t>
            </a:r>
            <a:r>
              <a:rPr sz="1200" spc="-5" dirty="0">
                <a:latin typeface="Times New Roman"/>
                <a:cs typeface="Times New Roman"/>
              </a:rPr>
              <a:t>WEB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интерфейс:</a:t>
            </a:r>
            <a:endParaRPr sz="1200">
              <a:latin typeface="Times New Roman"/>
              <a:cs typeface="Times New Roman"/>
            </a:endParaRPr>
          </a:p>
          <a:p>
            <a:pPr marL="160020" indent="-147955">
              <a:lnSpc>
                <a:spcPts val="1345"/>
              </a:lnSpc>
              <a:buAutoNum type="arabicPeriod"/>
              <a:tabLst>
                <a:tab pos="160655" algn="l"/>
              </a:tabLst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меню</a:t>
            </a:r>
            <a:r>
              <a:rPr sz="1200" spc="-15" dirty="0">
                <a:latin typeface="Times New Roman"/>
                <a:cs typeface="Times New Roman"/>
              </a:rPr>
              <a:t> "</a:t>
            </a:r>
            <a:r>
              <a:rPr sz="1200" i="1" spc="-15" dirty="0">
                <a:latin typeface="Times New Roman"/>
                <a:cs typeface="Times New Roman"/>
              </a:rPr>
              <a:t>Cluster</a:t>
            </a:r>
            <a:r>
              <a:rPr sz="1200" spc="-15" dirty="0">
                <a:latin typeface="Times New Roman"/>
                <a:cs typeface="Times New Roman"/>
              </a:rPr>
              <a:t>"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выберите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Clustering: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"</a:t>
            </a:r>
            <a:r>
              <a:rPr sz="1200" i="1" spc="-10" dirty="0">
                <a:latin typeface="Times New Roman"/>
                <a:cs typeface="Times New Roman"/>
              </a:rPr>
              <a:t>off</a:t>
            </a:r>
            <a:r>
              <a:rPr sz="1200" spc="-10" dirty="0">
                <a:latin typeface="Times New Roman"/>
                <a:cs typeface="Times New Roman"/>
              </a:rPr>
              <a:t>"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или </a:t>
            </a:r>
            <a:r>
              <a:rPr sz="1200" spc="-20" dirty="0">
                <a:latin typeface="Times New Roman"/>
                <a:cs typeface="Times New Roman"/>
              </a:rPr>
              <a:t>"</a:t>
            </a:r>
            <a:r>
              <a:rPr sz="1200" i="1" spc="-20" dirty="0">
                <a:latin typeface="Times New Roman"/>
                <a:cs typeface="Times New Roman"/>
              </a:rPr>
              <a:t>SoftWLC</a:t>
            </a:r>
            <a:r>
              <a:rPr sz="1200" spc="-20" dirty="0">
                <a:latin typeface="Times New Roman"/>
                <a:cs typeface="Times New Roman"/>
              </a:rPr>
              <a:t>".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Times New Roman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  <a:buAutoNum type="arabicPeriod"/>
              <a:tabLst>
                <a:tab pos="160655" algn="l"/>
              </a:tabLst>
            </a:pP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10" dirty="0">
                <a:latin typeface="Times New Roman"/>
                <a:cs typeface="Times New Roman"/>
              </a:rPr>
              <a:t>меню "</a:t>
            </a:r>
            <a:r>
              <a:rPr sz="1200" i="1" spc="-10" dirty="0">
                <a:latin typeface="Times New Roman"/>
                <a:cs typeface="Times New Roman"/>
              </a:rPr>
              <a:t>Radio</a:t>
            </a:r>
            <a:r>
              <a:rPr sz="1200" spc="-10" dirty="0">
                <a:latin typeface="Times New Roman"/>
                <a:cs typeface="Times New Roman"/>
              </a:rPr>
              <a:t>" настройте </a:t>
            </a:r>
            <a:r>
              <a:rPr sz="1200" spc="-15" dirty="0">
                <a:latin typeface="Times New Roman"/>
                <a:cs typeface="Times New Roman"/>
              </a:rPr>
              <a:t>параметры радио-интерфейса, который </a:t>
            </a:r>
            <a:r>
              <a:rPr sz="1200" spc="-10" dirty="0">
                <a:latin typeface="Times New Roman"/>
                <a:cs typeface="Times New Roman"/>
              </a:rPr>
              <a:t>будет </a:t>
            </a:r>
            <a:r>
              <a:rPr sz="1200" spc="-15" dirty="0">
                <a:latin typeface="Times New Roman"/>
                <a:cs typeface="Times New Roman"/>
              </a:rPr>
              <a:t>использован </a:t>
            </a:r>
            <a:r>
              <a:rPr sz="1200" spc="-10" dirty="0">
                <a:latin typeface="Times New Roman"/>
                <a:cs typeface="Times New Roman"/>
              </a:rPr>
              <a:t>для </a:t>
            </a:r>
            <a:r>
              <a:rPr sz="1200" spc="-5" dirty="0">
                <a:latin typeface="Times New Roman"/>
                <a:cs typeface="Times New Roman"/>
              </a:rPr>
              <a:t>WDS, 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например, radio </a:t>
            </a:r>
            <a:r>
              <a:rPr sz="1200" spc="-10" dirty="0">
                <a:latin typeface="Times New Roman"/>
                <a:cs typeface="Times New Roman"/>
              </a:rPr>
              <a:t>2. Выберите режим работы </a:t>
            </a:r>
            <a:r>
              <a:rPr sz="1200" spc="-15" dirty="0">
                <a:latin typeface="Times New Roman"/>
                <a:cs typeface="Times New Roman"/>
              </a:rPr>
              <a:t>(Mode), установите </a:t>
            </a:r>
            <a:r>
              <a:rPr sz="1200" spc="-10" dirty="0">
                <a:latin typeface="Times New Roman"/>
                <a:cs typeface="Times New Roman"/>
              </a:rPr>
              <a:t>требуемый </a:t>
            </a:r>
            <a:r>
              <a:rPr sz="1200" spc="-15" dirty="0">
                <a:latin typeface="Times New Roman"/>
                <a:cs typeface="Times New Roman"/>
              </a:rPr>
              <a:t>номер частотного </a:t>
            </a:r>
            <a:r>
              <a:rPr sz="1200" spc="-10" dirty="0">
                <a:latin typeface="Times New Roman"/>
                <a:cs typeface="Times New Roman"/>
              </a:rPr>
              <a:t>канала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(Channel)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10" dirty="0">
                <a:latin typeface="Times New Roman"/>
                <a:cs typeface="Times New Roman"/>
              </a:rPr>
              <a:t>ширину полосы </a:t>
            </a:r>
            <a:r>
              <a:rPr sz="1200" spc="-15" dirty="0">
                <a:latin typeface="Times New Roman"/>
                <a:cs typeface="Times New Roman"/>
              </a:rPr>
              <a:t>(Channel </a:t>
            </a:r>
            <a:r>
              <a:rPr sz="1200" spc="-10" dirty="0">
                <a:latin typeface="Times New Roman"/>
                <a:cs typeface="Times New Roman"/>
              </a:rPr>
              <a:t>Bandwidth)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15" dirty="0">
                <a:latin typeface="Times New Roman"/>
                <a:cs typeface="Times New Roman"/>
              </a:rPr>
              <a:t>соответствии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15" dirty="0">
                <a:latin typeface="Times New Roman"/>
                <a:cs typeface="Times New Roman"/>
              </a:rPr>
              <a:t>радиопланированием. Например, 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Mode: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802.11</a:t>
            </a:r>
            <a:r>
              <a:rPr sz="1200" spc="-15" dirty="0">
                <a:latin typeface="Times New Roman"/>
                <a:cs typeface="Times New Roman"/>
              </a:rPr>
              <a:t> a/n/ac,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Channel: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36,</a:t>
            </a:r>
            <a:r>
              <a:rPr sz="1200" spc="-15" dirty="0">
                <a:latin typeface="Times New Roman"/>
                <a:cs typeface="Times New Roman"/>
              </a:rPr>
              <a:t> Channel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Bandwidth: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80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МГц.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Times New Roman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12700" marR="19050">
              <a:lnSpc>
                <a:spcPts val="1380"/>
              </a:lnSpc>
              <a:buAutoNum type="arabicPeriod"/>
              <a:tabLst>
                <a:tab pos="160655" algn="l"/>
              </a:tabLst>
            </a:pP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10" dirty="0">
                <a:latin typeface="Times New Roman"/>
                <a:cs typeface="Times New Roman"/>
              </a:rPr>
              <a:t>меню "</a:t>
            </a:r>
            <a:r>
              <a:rPr sz="1200" i="1" spc="-10" dirty="0">
                <a:latin typeface="Times New Roman"/>
                <a:cs typeface="Times New Roman"/>
              </a:rPr>
              <a:t>VAP</a:t>
            </a:r>
            <a:r>
              <a:rPr sz="1200" spc="-10" dirty="0">
                <a:latin typeface="Times New Roman"/>
                <a:cs typeface="Times New Roman"/>
              </a:rPr>
              <a:t>" для Radio </a:t>
            </a:r>
            <a:r>
              <a:rPr sz="1200" dirty="0">
                <a:latin typeface="Times New Roman"/>
                <a:cs typeface="Times New Roman"/>
              </a:rPr>
              <a:t>2 </a:t>
            </a:r>
            <a:r>
              <a:rPr sz="1200" spc="-10" dirty="0">
                <a:latin typeface="Times New Roman"/>
                <a:cs typeface="Times New Roman"/>
              </a:rPr>
              <a:t>для </a:t>
            </a:r>
            <a:r>
              <a:rPr sz="1200" spc="-15" dirty="0">
                <a:latin typeface="Times New Roman"/>
                <a:cs typeface="Times New Roman"/>
              </a:rPr>
              <a:t>VAP0 </a:t>
            </a:r>
            <a:r>
              <a:rPr sz="1200" spc="-10" dirty="0">
                <a:latin typeface="Times New Roman"/>
                <a:cs typeface="Times New Roman"/>
              </a:rPr>
              <a:t>настройте </a:t>
            </a:r>
            <a:r>
              <a:rPr sz="1200" spc="-15" dirty="0">
                <a:latin typeface="Times New Roman"/>
                <a:cs typeface="Times New Roman"/>
              </a:rPr>
              <a:t>SSID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15" dirty="0">
                <a:latin typeface="Times New Roman"/>
                <a:cs typeface="Times New Roman"/>
              </a:rPr>
              <a:t>названием </a:t>
            </a:r>
            <a:r>
              <a:rPr sz="1200" spc="-10" dirty="0">
                <a:latin typeface="Times New Roman"/>
                <a:cs typeface="Times New Roman"/>
              </a:rPr>
              <a:t>"</a:t>
            </a:r>
            <a:r>
              <a:rPr sz="1200" i="1" spc="-10" dirty="0">
                <a:latin typeface="Times New Roman"/>
                <a:cs typeface="Times New Roman"/>
              </a:rPr>
              <a:t>WDS</a:t>
            </a:r>
            <a:r>
              <a:rPr sz="1200" spc="-10" dirty="0">
                <a:latin typeface="Times New Roman"/>
                <a:cs typeface="Times New Roman"/>
              </a:rPr>
              <a:t>"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15" dirty="0">
                <a:latin typeface="Times New Roman"/>
                <a:cs typeface="Times New Roman"/>
              </a:rPr>
              <a:t>режимом шифрования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(Security)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"</a:t>
            </a:r>
            <a:r>
              <a:rPr sz="1200" i="1" spc="-15" dirty="0">
                <a:latin typeface="Times New Roman"/>
                <a:cs typeface="Times New Roman"/>
              </a:rPr>
              <a:t>WPA</a:t>
            </a:r>
            <a:r>
              <a:rPr sz="1200" i="1" spc="-30" dirty="0">
                <a:latin typeface="Times New Roman"/>
                <a:cs typeface="Times New Roman"/>
              </a:rPr>
              <a:t> </a:t>
            </a:r>
            <a:r>
              <a:rPr sz="1200" i="1" spc="-10" dirty="0">
                <a:latin typeface="Times New Roman"/>
                <a:cs typeface="Times New Roman"/>
              </a:rPr>
              <a:t>Personal"</a:t>
            </a:r>
            <a:r>
              <a:rPr sz="1200" i="1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паролем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(key)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"12345678".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Times New Roman"/>
              <a:buAutoNum type="arabicPeriod"/>
            </a:pPr>
            <a:endParaRPr sz="1200">
              <a:latin typeface="Times New Roman"/>
              <a:cs typeface="Times New Roman"/>
            </a:endParaRPr>
          </a:p>
          <a:p>
            <a:pPr marL="12700" marR="796925">
              <a:lnSpc>
                <a:spcPts val="1380"/>
              </a:lnSpc>
              <a:buAutoNum type="arabicPeriod"/>
              <a:tabLst>
                <a:tab pos="160655" algn="l"/>
              </a:tabLst>
            </a:pP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10" dirty="0">
                <a:latin typeface="Times New Roman"/>
                <a:cs typeface="Times New Roman"/>
              </a:rPr>
              <a:t>меню "</a:t>
            </a:r>
            <a:r>
              <a:rPr sz="1200" i="1" spc="-10" dirty="0">
                <a:latin typeface="Times New Roman"/>
                <a:cs typeface="Times New Roman"/>
              </a:rPr>
              <a:t>WDS</a:t>
            </a:r>
            <a:r>
              <a:rPr sz="1200" spc="-10" dirty="0">
                <a:latin typeface="Times New Roman"/>
                <a:cs typeface="Times New Roman"/>
              </a:rPr>
              <a:t>" настройте WDS мосты до </a:t>
            </a:r>
            <a:r>
              <a:rPr sz="1200" spc="-15" dirty="0">
                <a:latin typeface="Times New Roman"/>
                <a:cs typeface="Times New Roman"/>
              </a:rPr>
              <a:t>соседней </a:t>
            </a:r>
            <a:r>
              <a:rPr sz="1200" spc="-10" dirty="0">
                <a:latin typeface="Times New Roman"/>
                <a:cs typeface="Times New Roman"/>
              </a:rPr>
              <a:t>или </a:t>
            </a:r>
            <a:r>
              <a:rPr sz="1200" spc="-15" dirty="0">
                <a:latin typeface="Times New Roman"/>
                <a:cs typeface="Times New Roman"/>
              </a:rPr>
              <a:t>соседних </a:t>
            </a:r>
            <a:r>
              <a:rPr sz="1200" spc="-10" dirty="0">
                <a:latin typeface="Times New Roman"/>
                <a:cs typeface="Times New Roman"/>
              </a:rPr>
              <a:t>ТД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15" dirty="0">
                <a:latin typeface="Times New Roman"/>
                <a:cs typeface="Times New Roman"/>
              </a:rPr>
              <a:t>соответствии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используемой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схемой,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указав:</a:t>
            </a:r>
            <a:endParaRPr sz="1200">
              <a:latin typeface="Times New Roman"/>
              <a:cs typeface="Times New Roman"/>
            </a:endParaRPr>
          </a:p>
          <a:p>
            <a:pPr marL="12700" marR="5248910" indent="36195">
              <a:lnSpc>
                <a:spcPts val="1380"/>
              </a:lnSpc>
            </a:pPr>
            <a:r>
              <a:rPr sz="1200" spc="-15" dirty="0">
                <a:latin typeface="Times New Roman"/>
                <a:cs typeface="Times New Roman"/>
              </a:rPr>
              <a:t>Tunneling: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"Off"*,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Radio: "2",</a:t>
            </a:r>
            <a:endParaRPr sz="1200">
              <a:latin typeface="Times New Roman"/>
              <a:cs typeface="Times New Roman"/>
            </a:endParaRPr>
          </a:p>
          <a:p>
            <a:pPr marL="12700" marR="205104">
              <a:lnSpc>
                <a:spcPts val="1380"/>
              </a:lnSpc>
            </a:pPr>
            <a:r>
              <a:rPr sz="1200" spc="-15" dirty="0">
                <a:latin typeface="Times New Roman"/>
                <a:cs typeface="Times New Roman"/>
              </a:rPr>
              <a:t>Remote Address: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выберите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MAC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адрес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соседней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ТД,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которой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устанавливается соединение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WDS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(Обратите внимание, </a:t>
            </a:r>
            <a:r>
              <a:rPr sz="1200" spc="-10" dirty="0">
                <a:latin typeface="Times New Roman"/>
                <a:cs typeface="Times New Roman"/>
              </a:rPr>
              <a:t>что </a:t>
            </a:r>
            <a:r>
              <a:rPr sz="1200" spc="-15" dirty="0">
                <a:latin typeface="Times New Roman"/>
                <a:cs typeface="Times New Roman"/>
              </a:rPr>
              <a:t>здесь </a:t>
            </a:r>
            <a:r>
              <a:rPr sz="1200" spc="-10" dirty="0">
                <a:latin typeface="Times New Roman"/>
                <a:cs typeface="Times New Roman"/>
              </a:rPr>
              <a:t>нужно </a:t>
            </a:r>
            <a:r>
              <a:rPr sz="1200" spc="-15" dirty="0">
                <a:latin typeface="Times New Roman"/>
                <a:cs typeface="Times New Roman"/>
              </a:rPr>
              <a:t>выбирать </a:t>
            </a:r>
            <a:r>
              <a:rPr sz="1200" spc="-5" dirty="0">
                <a:latin typeface="Times New Roman"/>
                <a:cs typeface="Times New Roman"/>
              </a:rPr>
              <a:t>не </a:t>
            </a:r>
            <a:r>
              <a:rPr sz="1200" spc="-10" dirty="0">
                <a:latin typeface="Times New Roman"/>
                <a:cs typeface="Times New Roman"/>
              </a:rPr>
              <a:t>MAC адрес точки </a:t>
            </a:r>
            <a:r>
              <a:rPr sz="1200" spc="-15" dirty="0">
                <a:latin typeface="Times New Roman"/>
                <a:cs typeface="Times New Roman"/>
              </a:rPr>
              <a:t>доступа, </a:t>
            </a:r>
            <a:r>
              <a:rPr sz="1200" spc="-10" dirty="0">
                <a:latin typeface="Times New Roman"/>
                <a:cs typeface="Times New Roman"/>
              </a:rPr>
              <a:t>который </a:t>
            </a:r>
            <a:r>
              <a:rPr sz="1200" spc="-20" dirty="0">
                <a:latin typeface="Times New Roman"/>
                <a:cs typeface="Times New Roman"/>
              </a:rPr>
              <a:t>указан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обратной стороны устройства, </a:t>
            </a:r>
            <a:r>
              <a:rPr sz="1200" dirty="0">
                <a:latin typeface="Times New Roman"/>
                <a:cs typeface="Times New Roman"/>
              </a:rPr>
              <a:t>а </a:t>
            </a:r>
            <a:r>
              <a:rPr sz="1200" spc="-10" dirty="0">
                <a:latin typeface="Times New Roman"/>
                <a:cs typeface="Times New Roman"/>
              </a:rPr>
              <a:t>MAC адрес </a:t>
            </a:r>
            <a:r>
              <a:rPr sz="1200" spc="-15" dirty="0">
                <a:latin typeface="Times New Roman"/>
                <a:cs typeface="Times New Roman"/>
              </a:rPr>
              <a:t>радиоинтерфейса, </a:t>
            </a:r>
            <a:r>
              <a:rPr sz="1200" spc="-5" dirty="0">
                <a:latin typeface="Times New Roman"/>
                <a:cs typeface="Times New Roman"/>
              </a:rPr>
              <a:t>на </a:t>
            </a:r>
            <a:r>
              <a:rPr sz="1200" spc="-10" dirty="0">
                <a:latin typeface="Times New Roman"/>
                <a:cs typeface="Times New Roman"/>
              </a:rPr>
              <a:t>котором настроен WDS. Его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можно посмотреть </a:t>
            </a:r>
            <a:r>
              <a:rPr sz="1200" spc="-5" dirty="0">
                <a:latin typeface="Times New Roman"/>
                <a:cs typeface="Times New Roman"/>
              </a:rPr>
              <a:t>на </a:t>
            </a:r>
            <a:r>
              <a:rPr sz="1200" spc="-10" dirty="0">
                <a:latin typeface="Times New Roman"/>
                <a:cs typeface="Times New Roman"/>
              </a:rPr>
              <a:t>каждой </a:t>
            </a:r>
            <a:r>
              <a:rPr sz="1200" spc="-15" dirty="0">
                <a:latin typeface="Times New Roman"/>
                <a:cs typeface="Times New Roman"/>
              </a:rPr>
              <a:t>точке доступа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10" dirty="0">
                <a:latin typeface="Times New Roman"/>
                <a:cs typeface="Times New Roman"/>
              </a:rPr>
              <a:t>разделе </a:t>
            </a:r>
            <a:r>
              <a:rPr sz="1200" spc="-15" dirty="0">
                <a:latin typeface="Times New Roman"/>
                <a:cs typeface="Times New Roman"/>
              </a:rPr>
              <a:t>"Manage", меню "Wireless </a:t>
            </a:r>
            <a:r>
              <a:rPr sz="1200" spc="-10" dirty="0">
                <a:latin typeface="Times New Roman"/>
                <a:cs typeface="Times New Roman"/>
              </a:rPr>
              <a:t>Settings"), 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Encryption: "WPA (PSK)",</a:t>
            </a:r>
            <a:endParaRPr sz="1200">
              <a:latin typeface="Times New Roman"/>
              <a:cs typeface="Times New Roman"/>
            </a:endParaRPr>
          </a:p>
          <a:p>
            <a:pPr marL="12700" marR="5332730">
              <a:lnSpc>
                <a:spcPts val="1380"/>
              </a:lnSpc>
            </a:pPr>
            <a:r>
              <a:rPr sz="1200" spc="-15" dirty="0">
                <a:latin typeface="Times New Roman"/>
                <a:cs typeface="Times New Roman"/>
              </a:rPr>
              <a:t>SSID: </a:t>
            </a:r>
            <a:r>
              <a:rPr sz="1200" spc="-20" dirty="0">
                <a:latin typeface="Times New Roman"/>
                <a:cs typeface="Times New Roman"/>
              </a:rPr>
              <a:t>"WDS", </a:t>
            </a:r>
            <a:r>
              <a:rPr sz="1200" spc="-15" dirty="0">
                <a:latin typeface="Times New Roman"/>
                <a:cs typeface="Times New Roman"/>
              </a:rPr>
              <a:t> Key:</a:t>
            </a:r>
            <a:r>
              <a:rPr sz="1200" spc="-5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"12345678".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96850" indent="-148590">
              <a:lnSpc>
                <a:spcPct val="100000"/>
              </a:lnSpc>
              <a:buAutoNum type="arabicPeriod" startAt="5"/>
              <a:tabLst>
                <a:tab pos="197485" algn="l"/>
              </a:tabLst>
            </a:pPr>
            <a:r>
              <a:rPr sz="1200" spc="-10" dirty="0">
                <a:latin typeface="Times New Roman"/>
                <a:cs typeface="Times New Roman"/>
              </a:rPr>
              <a:t>Точно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такие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же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настройки </a:t>
            </a:r>
            <a:r>
              <a:rPr sz="1200" spc="-15" dirty="0">
                <a:latin typeface="Times New Roman"/>
                <a:cs typeface="Times New Roman"/>
              </a:rPr>
              <a:t>необходимо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выполнить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второй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точке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доступа.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360044"/>
            <a:ext cx="5935345" cy="338645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44" y="4101464"/>
            <a:ext cx="5935345" cy="354713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334771"/>
            <a:ext cx="624522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241300" marR="5080" indent="-228600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latin typeface="Times New Roman"/>
                <a:cs typeface="Times New Roman"/>
              </a:rPr>
              <a:t>1.3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После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назначение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статического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IP адреса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мы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должны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заново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 строку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браузера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ввести </a:t>
            </a:r>
            <a:r>
              <a:rPr sz="1200" b="1" spc="-28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измененный </a:t>
            </a:r>
            <a:r>
              <a:rPr sz="1200" b="1" dirty="0">
                <a:latin typeface="Times New Roman"/>
                <a:cs typeface="Times New Roman"/>
              </a:rPr>
              <a:t>нами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IP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адрес.</a:t>
            </a:r>
            <a:r>
              <a:rPr sz="1200" b="1" dirty="0">
                <a:latin typeface="Times New Roman"/>
                <a:cs typeface="Times New Roman"/>
              </a:rPr>
              <a:t> Заново указав </a:t>
            </a:r>
            <a:r>
              <a:rPr sz="1200" b="1" spc="-5" dirty="0">
                <a:latin typeface="Times New Roman"/>
                <a:cs typeface="Times New Roman"/>
              </a:rPr>
              <a:t>логин</a:t>
            </a:r>
            <a:r>
              <a:rPr sz="1200" b="1" dirty="0">
                <a:latin typeface="Times New Roman"/>
                <a:cs typeface="Times New Roman"/>
              </a:rPr>
              <a:t> и пароль.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4497450"/>
            <a:ext cx="6458585" cy="143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lvl="1" indent="-228600">
              <a:lnSpc>
                <a:spcPct val="100000"/>
              </a:lnSpc>
              <a:spcBef>
                <a:spcPts val="100"/>
              </a:spcBef>
              <a:buAutoNum type="arabicPeriod" startAt="4"/>
              <a:tabLst>
                <a:tab pos="241300" algn="l"/>
              </a:tabLst>
            </a:pPr>
            <a:r>
              <a:rPr sz="1200" b="1" dirty="0">
                <a:latin typeface="Times New Roman"/>
                <a:cs typeface="Times New Roman"/>
              </a:rPr>
              <a:t>Заходим </a:t>
            </a:r>
            <a:r>
              <a:rPr sz="1200" b="1" spc="-5" dirty="0">
                <a:latin typeface="Times New Roman"/>
                <a:cs typeface="Times New Roman"/>
              </a:rPr>
              <a:t>во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вкладку</a:t>
            </a:r>
            <a:r>
              <a:rPr sz="1200" b="1" spc="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VAP(Virtual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access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point)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чтобы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настроить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SSID.</a:t>
            </a:r>
            <a:endParaRPr sz="12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Times New Roman"/>
              <a:buAutoNum type="arabicPeriod" startAt="4"/>
            </a:pP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400"/>
              </a:lnSpc>
            </a:pPr>
            <a:r>
              <a:rPr sz="1200" b="1" dirty="0">
                <a:latin typeface="Times New Roman"/>
                <a:cs typeface="Times New Roman"/>
              </a:rPr>
              <a:t>Для</a:t>
            </a:r>
            <a:r>
              <a:rPr sz="1200" b="1" spc="-5" dirty="0">
                <a:latin typeface="Times New Roman"/>
                <a:cs typeface="Times New Roman"/>
              </a:rPr>
              <a:t> начала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мы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будем </a:t>
            </a:r>
            <a:r>
              <a:rPr sz="1200" b="1" spc="-5" dirty="0">
                <a:latin typeface="Times New Roman"/>
                <a:cs typeface="Times New Roman"/>
              </a:rPr>
              <a:t>настраивать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Radio1(2.4 </a:t>
            </a:r>
            <a:r>
              <a:rPr sz="1200" b="1" dirty="0">
                <a:latin typeface="Times New Roman"/>
                <a:cs typeface="Times New Roman"/>
              </a:rPr>
              <a:t>ГГц):</a:t>
            </a:r>
            <a:endParaRPr sz="1200">
              <a:latin typeface="Times New Roman"/>
              <a:cs typeface="Times New Roman"/>
            </a:endParaRPr>
          </a:p>
          <a:p>
            <a:pPr marL="736600" lvl="2" indent="-267335">
              <a:lnSpc>
                <a:spcPts val="1370"/>
              </a:lnSpc>
              <a:buFont typeface="Times New Roman"/>
              <a:buAutoNum type="arabicParenR"/>
              <a:tabLst>
                <a:tab pos="736600" algn="l"/>
                <a:tab pos="737235" algn="l"/>
              </a:tabLst>
            </a:pPr>
            <a:r>
              <a:rPr sz="1200" b="1" dirty="0">
                <a:latin typeface="Times New Roman"/>
                <a:cs typeface="Times New Roman"/>
              </a:rPr>
              <a:t>VAP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enabled </a:t>
            </a:r>
            <a:r>
              <a:rPr sz="1200" dirty="0">
                <a:latin typeface="Times New Roman"/>
                <a:cs typeface="Times New Roman"/>
              </a:rPr>
              <a:t>-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Установить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</a:t>
            </a:r>
            <a:endParaRPr sz="1200">
              <a:latin typeface="Times New Roman"/>
              <a:cs typeface="Times New Roman"/>
            </a:endParaRPr>
          </a:p>
          <a:p>
            <a:pPr marL="698500" lvl="2" indent="-229235">
              <a:lnSpc>
                <a:spcPts val="1380"/>
              </a:lnSpc>
              <a:buFont typeface="Times New Roman"/>
              <a:buAutoNum type="arabicParenR"/>
              <a:tabLst>
                <a:tab pos="699135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SSID</a:t>
            </a:r>
            <a:r>
              <a:rPr sz="1200" spc="-5" dirty="0">
                <a:latin typeface="Times New Roman"/>
                <a:cs typeface="Times New Roman"/>
              </a:rPr>
              <a:t>(имя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беспроводной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сети)-Указываем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название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SSID.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Установить </a:t>
            </a:r>
            <a:r>
              <a:rPr sz="1200" spc="-5" dirty="0">
                <a:latin typeface="Times New Roman"/>
                <a:cs typeface="Times New Roman"/>
              </a:rPr>
              <a:t>флаг</a:t>
            </a:r>
            <a:endParaRPr sz="1200">
              <a:latin typeface="Times New Roman"/>
              <a:cs typeface="Times New Roman"/>
            </a:endParaRPr>
          </a:p>
          <a:p>
            <a:pPr marL="698500" lvl="2" indent="-229235">
              <a:lnSpc>
                <a:spcPts val="1380"/>
              </a:lnSpc>
              <a:buFont typeface="Times New Roman"/>
              <a:buAutoNum type="arabicParenR"/>
              <a:tabLst>
                <a:tab pos="699135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Broadcast SSID</a:t>
            </a: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Ставим </a:t>
            </a:r>
            <a:r>
              <a:rPr sz="1200" dirty="0">
                <a:latin typeface="Times New Roman"/>
                <a:cs typeface="Times New Roman"/>
              </a:rPr>
              <a:t>галочку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в, чтобы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наш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SSID</a:t>
            </a:r>
            <a:r>
              <a:rPr sz="1200" dirty="0">
                <a:latin typeface="Times New Roman"/>
                <a:cs typeface="Times New Roman"/>
              </a:rPr>
              <a:t> был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виден</a:t>
            </a:r>
            <a:r>
              <a:rPr sz="1200" dirty="0">
                <a:latin typeface="Times New Roman"/>
                <a:cs typeface="Times New Roman"/>
              </a:rPr>
              <a:t> в беспроводной </a:t>
            </a:r>
            <a:r>
              <a:rPr sz="1200" spc="-5" dirty="0">
                <a:latin typeface="Times New Roman"/>
                <a:cs typeface="Times New Roman"/>
              </a:rPr>
              <a:t>сети.</a:t>
            </a:r>
            <a:endParaRPr sz="1200">
              <a:latin typeface="Times New Roman"/>
              <a:cs typeface="Times New Roman"/>
            </a:endParaRPr>
          </a:p>
          <a:p>
            <a:pPr marL="698500" marR="5080" lvl="2" indent="-228600">
              <a:lnSpc>
                <a:spcPts val="1380"/>
              </a:lnSpc>
              <a:spcBef>
                <a:spcPts val="65"/>
              </a:spcBef>
              <a:buFont typeface="Times New Roman"/>
              <a:buAutoNum type="arabicParenR"/>
              <a:tabLst>
                <a:tab pos="699135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Station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Isolation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-запрет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передачи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пакетов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между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клиентами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Установить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флаг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1236217"/>
            <a:ext cx="5935345" cy="255878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44" y="6449567"/>
            <a:ext cx="5935345" cy="298696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334771"/>
            <a:ext cx="6376670" cy="178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1.5</a:t>
            </a:r>
            <a:r>
              <a:rPr sz="1200" b="1" spc="-5" dirty="0">
                <a:latin typeface="Times New Roman"/>
                <a:cs typeface="Times New Roman"/>
              </a:rPr>
              <a:t> Установка пароли </a:t>
            </a:r>
            <a:r>
              <a:rPr sz="1200" b="1" dirty="0">
                <a:latin typeface="Times New Roman"/>
                <a:cs typeface="Times New Roman"/>
              </a:rPr>
              <a:t>на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SSID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latin typeface="Times New Roman"/>
                <a:cs typeface="Times New Roman"/>
              </a:rPr>
              <a:t>Security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–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режим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безопасности сети:</a:t>
            </a:r>
            <a:endParaRPr sz="1200">
              <a:latin typeface="Times New Roman"/>
              <a:cs typeface="Times New Roman"/>
            </a:endParaRPr>
          </a:p>
          <a:p>
            <a:pPr marL="12700" marR="247650">
              <a:lnSpc>
                <a:spcPts val="1380"/>
              </a:lnSpc>
              <a:spcBef>
                <a:spcPts val="65"/>
              </a:spcBef>
              <a:buChar char="•"/>
              <a:tabLst>
                <a:tab pos="104139" algn="l"/>
              </a:tabLst>
            </a:pPr>
            <a:r>
              <a:rPr sz="1200" dirty="0">
                <a:latin typeface="Times New Roman"/>
                <a:cs typeface="Times New Roman"/>
              </a:rPr>
              <a:t>для </a:t>
            </a:r>
            <a:r>
              <a:rPr sz="1200" spc="-5" dirty="0">
                <a:latin typeface="Times New Roman"/>
                <a:cs typeface="Times New Roman"/>
              </a:rPr>
              <a:t>VAP</a:t>
            </a:r>
            <a:r>
              <a:rPr sz="1200" dirty="0">
                <a:latin typeface="Times New Roman"/>
                <a:cs typeface="Times New Roman"/>
              </a:rPr>
              <a:t> 0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установливаем значение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«WPA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Personal»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указываем</a:t>
            </a:r>
            <a:r>
              <a:rPr sz="1200" dirty="0">
                <a:latin typeface="Times New Roman"/>
                <a:cs typeface="Times New Roman"/>
              </a:rPr>
              <a:t> пароль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 </a:t>
            </a:r>
            <a:r>
              <a:rPr sz="1200" spc="-5" dirty="0">
                <a:latin typeface="Times New Roman"/>
                <a:cs typeface="Times New Roman"/>
              </a:rPr>
              <a:t>подключения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данной сети</a:t>
            </a:r>
            <a:r>
              <a:rPr sz="1200" dirty="0">
                <a:latin typeface="Times New Roman"/>
                <a:cs typeface="Times New Roman"/>
              </a:rPr>
              <a:t> в</a:t>
            </a:r>
            <a:r>
              <a:rPr sz="1200" spc="-5" dirty="0">
                <a:latin typeface="Times New Roman"/>
                <a:cs typeface="Times New Roman"/>
              </a:rPr>
              <a:t> поле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«Key»;</a:t>
            </a:r>
            <a:endParaRPr sz="1200">
              <a:latin typeface="Times New Roman"/>
              <a:cs typeface="Times New Roman"/>
            </a:endParaRPr>
          </a:p>
          <a:p>
            <a:pPr marL="12700" marR="3447415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нашем случае указываем </a:t>
            </a:r>
            <a:r>
              <a:rPr sz="1200" dirty="0">
                <a:latin typeface="Times New Roman"/>
                <a:cs typeface="Times New Roman"/>
              </a:rPr>
              <a:t>пароль-12345678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Нажимаем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кнопку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«Update».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00">
              <a:latin typeface="Times New Roman"/>
              <a:cs typeface="Times New Roman"/>
            </a:endParaRPr>
          </a:p>
          <a:p>
            <a:pPr marL="469900">
              <a:lnSpc>
                <a:spcPts val="1400"/>
              </a:lnSpc>
            </a:pPr>
            <a:r>
              <a:rPr sz="1200" b="1" spc="-5" dirty="0">
                <a:latin typeface="Times New Roman"/>
                <a:cs typeface="Times New Roman"/>
              </a:rPr>
              <a:t>Настройка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Radio </a:t>
            </a:r>
            <a:r>
              <a:rPr sz="1200" b="1" dirty="0">
                <a:latin typeface="Times New Roman"/>
                <a:cs typeface="Times New Roman"/>
              </a:rPr>
              <a:t>2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(5</a:t>
            </a:r>
            <a:r>
              <a:rPr sz="1200" b="1" spc="-2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ГГц.)</a:t>
            </a:r>
            <a:endParaRPr sz="1200">
              <a:latin typeface="Times New Roman"/>
              <a:cs typeface="Times New Roman"/>
            </a:endParaRPr>
          </a:p>
          <a:p>
            <a:pPr marL="317500">
              <a:lnSpc>
                <a:spcPts val="1370"/>
              </a:lnSpc>
            </a:pPr>
            <a:r>
              <a:rPr sz="1200" spc="-5" dirty="0">
                <a:latin typeface="Times New Roman"/>
                <a:cs typeface="Times New Roman"/>
              </a:rPr>
              <a:t>Настройка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Radio2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осуществляется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аналогичным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образом.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пункте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Radio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выберите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значение</a:t>
            </a:r>
            <a:endParaRPr sz="1200">
              <a:latin typeface="Times New Roman"/>
              <a:cs typeface="Times New Roman"/>
            </a:endParaRPr>
          </a:p>
          <a:p>
            <a:pPr marL="320675">
              <a:lnSpc>
                <a:spcPts val="1410"/>
              </a:lnSpc>
            </a:pPr>
            <a:r>
              <a:rPr sz="1200" spc="-15" dirty="0">
                <a:latin typeface="Times New Roman"/>
                <a:cs typeface="Times New Roman"/>
              </a:rPr>
              <a:t>«2»,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 </a:t>
            </a:r>
            <a:r>
              <a:rPr sz="1200" spc="-5" dirty="0">
                <a:latin typeface="Times New Roman"/>
                <a:cs typeface="Times New Roman"/>
              </a:rPr>
              <a:t>выполните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настройки,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приведенные выше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Radio</a:t>
            </a:r>
            <a:r>
              <a:rPr sz="1200" dirty="0">
                <a:latin typeface="Times New Roman"/>
                <a:cs typeface="Times New Roman"/>
              </a:rPr>
              <a:t> 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5989700"/>
            <a:ext cx="6084570" cy="556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1.6</a:t>
            </a:r>
            <a:r>
              <a:rPr sz="1200" b="1" spc="24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Проверка</a:t>
            </a:r>
            <a:endParaRPr sz="1200">
              <a:latin typeface="Times New Roman"/>
              <a:cs typeface="Times New Roman"/>
            </a:endParaRPr>
          </a:p>
          <a:p>
            <a:pPr marL="241300" marR="5080">
              <a:lnSpc>
                <a:spcPts val="1380"/>
              </a:lnSpc>
              <a:spcBef>
                <a:spcPts val="50"/>
              </a:spcBef>
            </a:pPr>
            <a:r>
              <a:rPr sz="1200" dirty="0">
                <a:latin typeface="Times New Roman"/>
                <a:cs typeface="Times New Roman"/>
              </a:rPr>
              <a:t>Заходим 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беспроводную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сеть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под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названием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TEST,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вводим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пароль-12345678.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Проверяем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наличие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интернета.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2287777"/>
            <a:ext cx="5943600" cy="317699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333247"/>
            <a:ext cx="9334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Задача</a:t>
            </a:r>
            <a:r>
              <a:rPr sz="1400" b="1" u="sng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№</a:t>
            </a:r>
            <a:r>
              <a:rPr sz="1400" b="1" u="sng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1095" y="714247"/>
            <a:ext cx="27743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Добавление точек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доступа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в</a:t>
            </a:r>
            <a:r>
              <a:rPr sz="1200" b="1" spc="-5" dirty="0">
                <a:latin typeface="Times New Roman"/>
                <a:cs typeface="Times New Roman"/>
              </a:rPr>
              <a:t> EMS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server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3372" y="1063497"/>
            <a:ext cx="6393815" cy="216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u="sng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Решение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330"/>
              </a:spcBef>
            </a:pPr>
            <a:r>
              <a:rPr sz="1200" b="1" dirty="0">
                <a:latin typeface="Times New Roman"/>
                <a:cs typeface="Times New Roman"/>
              </a:rPr>
              <a:t>2.1</a:t>
            </a:r>
            <a:r>
              <a:rPr sz="1200" b="1" spc="27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Запуск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EMS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server.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70"/>
              </a:lnSpc>
            </a:pPr>
            <a:r>
              <a:rPr sz="1200" spc="-5" dirty="0">
                <a:latin typeface="Times New Roman"/>
                <a:cs typeface="Times New Roman"/>
              </a:rPr>
              <a:t>EMS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server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необходим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для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мониторинга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2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управления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точками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доступа.</a:t>
            </a:r>
            <a:r>
              <a:rPr sz="1200" spc="3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EMS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server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запускается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помощью</a:t>
            </a:r>
            <a:r>
              <a:rPr sz="1200" dirty="0">
                <a:latin typeface="Times New Roman"/>
                <a:cs typeface="Times New Roman"/>
              </a:rPr>
              <a:t> java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плагина.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Запускается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следующим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образом: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469900" marR="1424305" indent="-229235">
              <a:lnSpc>
                <a:spcPts val="1380"/>
              </a:lnSpc>
              <a:buAutoNum type="arabicParenR"/>
              <a:tabLst>
                <a:tab pos="470534" algn="l"/>
              </a:tabLst>
            </a:pPr>
            <a:r>
              <a:rPr sz="1200" spc="-5" dirty="0">
                <a:latin typeface="Times New Roman"/>
                <a:cs typeface="Times New Roman"/>
              </a:rPr>
              <a:t>необходимо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ввести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строке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браузера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следующее: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192.168.2.55(адрес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сервера):8080/ems/jws.</a:t>
            </a:r>
            <a:endParaRPr sz="1200">
              <a:latin typeface="Times New Roman"/>
              <a:cs typeface="Times New Roman"/>
            </a:endParaRPr>
          </a:p>
          <a:p>
            <a:pPr marL="469900" indent="-229235">
              <a:lnSpc>
                <a:spcPts val="1345"/>
              </a:lnSpc>
              <a:buAutoNum type="arabicParenR"/>
              <a:tabLst>
                <a:tab pos="470534" algn="l"/>
              </a:tabLst>
            </a:pPr>
            <a:r>
              <a:rPr sz="1200" spc="-5" dirty="0">
                <a:latin typeface="Times New Roman"/>
                <a:cs typeface="Times New Roman"/>
              </a:rPr>
              <a:t>после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этого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скачивается</a:t>
            </a:r>
            <a:r>
              <a:rPr sz="1200" dirty="0">
                <a:latin typeface="Times New Roman"/>
                <a:cs typeface="Times New Roman"/>
              </a:rPr>
              <a:t> ярлык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java.</a:t>
            </a:r>
            <a:r>
              <a:rPr sz="1200" dirty="0">
                <a:latin typeface="Times New Roman"/>
                <a:cs typeface="Times New Roman"/>
              </a:rPr>
              <a:t> Заходим</a:t>
            </a:r>
            <a:r>
              <a:rPr sz="1200" spc="-5" dirty="0">
                <a:latin typeface="Times New Roman"/>
                <a:cs typeface="Times New Roman"/>
              </a:rPr>
              <a:t> по </a:t>
            </a:r>
            <a:r>
              <a:rPr sz="1200" dirty="0">
                <a:latin typeface="Times New Roman"/>
                <a:cs typeface="Times New Roman"/>
              </a:rPr>
              <a:t>этому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ярлыку.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372" y="4535550"/>
            <a:ext cx="3288665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Times New Roman"/>
                <a:cs typeface="Times New Roman"/>
              </a:rPr>
              <a:t>По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умолчанию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name: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admin, </a:t>
            </a:r>
            <a:r>
              <a:rPr sz="1200" spc="-5" dirty="0">
                <a:latin typeface="Times New Roman"/>
                <a:cs typeface="Times New Roman"/>
              </a:rPr>
              <a:t>password: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без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пароля.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Откроется следующее </a:t>
            </a:r>
            <a:r>
              <a:rPr sz="1200" dirty="0">
                <a:latin typeface="Times New Roman"/>
                <a:cs typeface="Times New Roman"/>
              </a:rPr>
              <a:t>окошко: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4485" y="3397630"/>
            <a:ext cx="1860550" cy="9899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44" y="5115119"/>
            <a:ext cx="6984619" cy="339845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972" y="334771"/>
            <a:ext cx="44234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2.2 </a:t>
            </a:r>
            <a:r>
              <a:rPr sz="1200" b="1" spc="-5" dirty="0">
                <a:latin typeface="Times New Roman"/>
                <a:cs typeface="Times New Roman"/>
              </a:rPr>
              <a:t>Подключите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точку </a:t>
            </a:r>
            <a:r>
              <a:rPr sz="1200" b="1" spc="-5" dirty="0">
                <a:latin typeface="Times New Roman"/>
                <a:cs typeface="Times New Roman"/>
              </a:rPr>
              <a:t>доступа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к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сети</a:t>
            </a:r>
            <a:r>
              <a:rPr sz="1200" b="1" dirty="0">
                <a:latin typeface="Times New Roman"/>
                <a:cs typeface="Times New Roman"/>
              </a:rPr>
              <a:t> в </a:t>
            </a:r>
            <a:r>
              <a:rPr sz="1200" b="1" spc="-5" dirty="0">
                <a:latin typeface="Times New Roman"/>
                <a:cs typeface="Times New Roman"/>
              </a:rPr>
              <a:t>соответствии</a:t>
            </a:r>
            <a:r>
              <a:rPr sz="1200" b="1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со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схемой.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276" y="4134738"/>
            <a:ext cx="6471920" cy="3714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algn="ctr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imes New Roman"/>
                <a:cs typeface="Times New Roman"/>
              </a:rPr>
              <a:t>Рис. </a:t>
            </a:r>
            <a:r>
              <a:rPr sz="1200" dirty="0">
                <a:latin typeface="Times New Roman"/>
                <a:cs typeface="Times New Roman"/>
              </a:rPr>
              <a:t>1 </a:t>
            </a:r>
            <a:r>
              <a:rPr sz="1200" spc="-5" dirty="0">
                <a:latin typeface="Times New Roman"/>
                <a:cs typeface="Times New Roman"/>
              </a:rPr>
              <a:t>Схема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точки доступа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50">
              <a:latin typeface="Times New Roman"/>
              <a:cs typeface="Times New Roman"/>
            </a:endParaRPr>
          </a:p>
          <a:p>
            <a:pPr marL="290195" lvl="1" indent="-272415">
              <a:lnSpc>
                <a:spcPts val="1400"/>
              </a:lnSpc>
              <a:buAutoNum type="arabicPeriod" startAt="3"/>
              <a:tabLst>
                <a:tab pos="29083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Подключение </a:t>
            </a:r>
            <a:r>
              <a:rPr sz="1200" b="1" dirty="0">
                <a:latin typeface="Times New Roman"/>
                <a:cs typeface="Times New Roman"/>
              </a:rPr>
              <a:t>точки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доступа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к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компьютеру</a:t>
            </a:r>
            <a:endParaRPr sz="1200">
              <a:latin typeface="Times New Roman"/>
              <a:cs typeface="Times New Roman"/>
            </a:endParaRPr>
          </a:p>
          <a:p>
            <a:pPr marL="18415" marR="5080" indent="-6350">
              <a:lnSpc>
                <a:spcPts val="1380"/>
              </a:lnSpc>
              <a:spcBef>
                <a:spcPts val="55"/>
              </a:spcBef>
            </a:pPr>
            <a:r>
              <a:rPr sz="1200" spc="-5" dirty="0">
                <a:latin typeface="Times New Roman"/>
                <a:cs typeface="Times New Roman"/>
              </a:rPr>
              <a:t>Для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питания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WOP-12ac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используется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технология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PoE,</a:t>
            </a:r>
            <a:r>
              <a:rPr sz="1200" spc="25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позволяющая</a:t>
            </a:r>
            <a:r>
              <a:rPr sz="1200" spc="26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передавать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питание</a:t>
            </a:r>
            <a:r>
              <a:rPr sz="1200" spc="254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через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UTP кабель.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Для подключения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используется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5" dirty="0">
                <a:latin typeface="Times New Roman"/>
                <a:cs typeface="Times New Roman"/>
              </a:rPr>
              <a:t>PoE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инжектор.</a:t>
            </a:r>
            <a:endParaRPr sz="1200">
              <a:latin typeface="Times New Roman"/>
              <a:cs typeface="Times New Roman"/>
            </a:endParaRPr>
          </a:p>
          <a:p>
            <a:pPr marL="18415" marR="7620" indent="-6350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Подключите</a:t>
            </a:r>
            <a:r>
              <a:rPr sz="1200" dirty="0">
                <a:latin typeface="Times New Roman"/>
                <a:cs typeface="Times New Roman"/>
              </a:rPr>
              <a:t> точку доступа 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«Data</a:t>
            </a:r>
            <a:r>
              <a:rPr sz="1200" dirty="0">
                <a:latin typeface="Times New Roman"/>
                <a:cs typeface="Times New Roman"/>
              </a:rPr>
              <a:t> &amp;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Power» </a:t>
            </a:r>
            <a:r>
              <a:rPr sz="1200" spc="-5" dirty="0">
                <a:latin typeface="Times New Roman"/>
                <a:cs typeface="Times New Roman"/>
              </a:rPr>
              <a:t>разъем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инжектора,</a:t>
            </a:r>
            <a:r>
              <a:rPr sz="1200" dirty="0">
                <a:latin typeface="Times New Roman"/>
                <a:cs typeface="Times New Roman"/>
              </a:rPr>
              <a:t> а компьютер в </a:t>
            </a:r>
            <a:r>
              <a:rPr sz="1200" spc="-5" dirty="0">
                <a:latin typeface="Times New Roman"/>
                <a:cs typeface="Times New Roman"/>
              </a:rPr>
              <a:t>разъем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«Data».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Подключите инжектор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 </a:t>
            </a:r>
            <a:r>
              <a:rPr sz="1200" spc="-5" dirty="0">
                <a:latin typeface="Times New Roman"/>
                <a:cs typeface="Times New Roman"/>
              </a:rPr>
              <a:t>сети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электропитания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220В.</a:t>
            </a:r>
            <a:endParaRPr sz="1200">
              <a:latin typeface="Times New Roman"/>
              <a:cs typeface="Times New Roman"/>
            </a:endParaRPr>
          </a:p>
          <a:p>
            <a:pPr marL="328295" lvl="1" indent="-310515">
              <a:lnSpc>
                <a:spcPts val="1325"/>
              </a:lnSpc>
              <a:buAutoNum type="arabicPeriod" startAt="4"/>
              <a:tabLst>
                <a:tab pos="328930" algn="l"/>
              </a:tabLst>
            </a:pPr>
            <a:r>
              <a:rPr sz="1200" b="1" spc="-5" dirty="0">
                <a:latin typeface="Times New Roman"/>
                <a:cs typeface="Times New Roman"/>
              </a:rPr>
              <a:t>Настройка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параметров</a:t>
            </a:r>
            <a:r>
              <a:rPr sz="1200" b="1" spc="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сетевого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интерфейса</a:t>
            </a:r>
            <a:r>
              <a:rPr sz="1200" b="1" spc="20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компьютера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0"/>
              </a:lnSpc>
            </a:pPr>
            <a:r>
              <a:rPr sz="1200" dirty="0">
                <a:latin typeface="Times New Roman"/>
                <a:cs typeface="Times New Roman"/>
              </a:rPr>
              <a:t>Установите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на</a:t>
            </a:r>
            <a:r>
              <a:rPr sz="1200" spc="-5" dirty="0">
                <a:latin typeface="Times New Roman"/>
                <a:cs typeface="Times New Roman"/>
              </a:rPr>
              <a:t> компьютере следующие </a:t>
            </a:r>
            <a:r>
              <a:rPr sz="1200" dirty="0">
                <a:latin typeface="Times New Roman"/>
                <a:cs typeface="Times New Roman"/>
              </a:rPr>
              <a:t>параметры </a:t>
            </a:r>
            <a:r>
              <a:rPr sz="1200" spc="-5" dirty="0">
                <a:latin typeface="Times New Roman"/>
                <a:cs typeface="Times New Roman"/>
              </a:rPr>
              <a:t>сетевого интерфейса: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15" dirty="0">
                <a:latin typeface="Times New Roman"/>
                <a:cs typeface="Times New Roman"/>
              </a:rPr>
              <a:t>IP</a:t>
            </a:r>
            <a:r>
              <a:rPr sz="1200" spc="-4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192.168.1.5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9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Маска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подсети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255.255.255.0</a:t>
            </a:r>
            <a:endParaRPr sz="1200">
              <a:latin typeface="Times New Roman"/>
              <a:cs typeface="Times New Roman"/>
            </a:endParaRPr>
          </a:p>
          <a:p>
            <a:pPr marL="18415">
              <a:lnSpc>
                <a:spcPts val="1380"/>
              </a:lnSpc>
            </a:pPr>
            <a:r>
              <a:rPr sz="1200" b="1" dirty="0">
                <a:latin typeface="Times New Roman"/>
                <a:cs typeface="Times New Roman"/>
              </a:rPr>
              <a:t>2.5</a:t>
            </a:r>
            <a:r>
              <a:rPr sz="1200" b="1" spc="3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Подключение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к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WEB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5" dirty="0">
                <a:latin typeface="Times New Roman"/>
                <a:cs typeface="Times New Roman"/>
              </a:rPr>
              <a:t>интерфейсу </a:t>
            </a:r>
            <a:r>
              <a:rPr sz="1200" b="1" dirty="0">
                <a:latin typeface="Times New Roman"/>
                <a:cs typeface="Times New Roman"/>
              </a:rPr>
              <a:t>WOP-12ac-LR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70"/>
              </a:lnSpc>
            </a:pPr>
            <a:r>
              <a:rPr sz="1200" spc="-5" dirty="0">
                <a:latin typeface="Times New Roman"/>
                <a:cs typeface="Times New Roman"/>
              </a:rPr>
              <a:t>Для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подключения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Web-интерфейсу</a:t>
            </a:r>
            <a:r>
              <a:rPr sz="1200" spc="-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WOP-12ac-LR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адресной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строке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браузера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введите: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dirty="0">
                <a:latin typeface="Times New Roman"/>
                <a:cs typeface="Times New Roman"/>
              </a:rPr>
              <a:t>192.168.1.10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появившемся </a:t>
            </a:r>
            <a:r>
              <a:rPr sz="1200" dirty="0">
                <a:latin typeface="Times New Roman"/>
                <a:cs typeface="Times New Roman"/>
              </a:rPr>
              <a:t>окне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введите: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38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User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Name:</a:t>
            </a:r>
            <a:r>
              <a:rPr sz="1200" spc="-2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admin</a:t>
            </a:r>
            <a:endParaRPr sz="1200">
              <a:latin typeface="Times New Roman"/>
              <a:cs typeface="Times New Roman"/>
            </a:endParaRPr>
          </a:p>
          <a:p>
            <a:pPr marL="198120" indent="-180340">
              <a:lnSpc>
                <a:spcPts val="1410"/>
              </a:lnSpc>
              <a:buSzPct val="91666"/>
              <a:buFont typeface="Calibri"/>
              <a:buChar char="•"/>
              <a:tabLst>
                <a:tab pos="198755" algn="l"/>
              </a:tabLst>
            </a:pPr>
            <a:r>
              <a:rPr sz="1200" spc="-5" dirty="0">
                <a:latin typeface="Times New Roman"/>
                <a:cs typeface="Times New Roman"/>
              </a:rPr>
              <a:t>Password: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password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imes New Roman"/>
              <a:cs typeface="Times New Roman"/>
            </a:endParaRPr>
          </a:p>
          <a:p>
            <a:pPr marL="18415" marR="446405">
              <a:lnSpc>
                <a:spcPts val="1380"/>
              </a:lnSpc>
            </a:pPr>
            <a:r>
              <a:rPr sz="1200" spc="-5" dirty="0">
                <a:latin typeface="Times New Roman"/>
                <a:cs typeface="Times New Roman"/>
              </a:rPr>
              <a:t>Далее </a:t>
            </a:r>
            <a:r>
              <a:rPr sz="1200" dirty="0">
                <a:latin typeface="Times New Roman"/>
                <a:cs typeface="Times New Roman"/>
              </a:rPr>
              <a:t>нужно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зайти </a:t>
            </a:r>
            <a:r>
              <a:rPr sz="1200" spc="-5" dirty="0">
                <a:latin typeface="Times New Roman"/>
                <a:cs typeface="Times New Roman"/>
              </a:rPr>
              <a:t>во</a:t>
            </a:r>
            <a:r>
              <a:rPr sz="1200" dirty="0">
                <a:latin typeface="Times New Roman"/>
                <a:cs typeface="Times New Roman"/>
              </a:rPr>
              <a:t> вкладку</a:t>
            </a:r>
            <a:r>
              <a:rPr sz="1200" spc="-3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Ethernet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Settings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указать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поле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Management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VLAN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ID=300.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Нажмите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«Update»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944" y="748451"/>
            <a:ext cx="5914133" cy="32203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3372" y="3576954"/>
            <a:ext cx="6352540" cy="909319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33655">
              <a:lnSpc>
                <a:spcPts val="1380"/>
              </a:lnSpc>
              <a:spcBef>
                <a:spcPts val="195"/>
              </a:spcBef>
            </a:pPr>
            <a:r>
              <a:rPr sz="1200" spc="-5" dirty="0">
                <a:latin typeface="Times New Roman"/>
                <a:cs typeface="Times New Roman"/>
              </a:rPr>
              <a:t>Подключаем </a:t>
            </a:r>
            <a:r>
              <a:rPr sz="1200" dirty="0">
                <a:latin typeface="Times New Roman"/>
                <a:cs typeface="Times New Roman"/>
              </a:rPr>
              <a:t>точку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доступа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к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транковому</a:t>
            </a:r>
            <a:r>
              <a:rPr sz="1200" spc="-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порту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VLAN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300,720.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получит</a:t>
            </a:r>
            <a:r>
              <a:rPr sz="1200" dirty="0">
                <a:latin typeface="Times New Roman"/>
                <a:cs typeface="Times New Roman"/>
              </a:rPr>
              <a:t> адрес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DHCP.</a:t>
            </a:r>
            <a:endParaRPr sz="1200">
              <a:latin typeface="Times New Roman"/>
              <a:cs typeface="Times New Roman"/>
            </a:endParaRPr>
          </a:p>
          <a:p>
            <a:pPr marL="12700" marR="5080">
              <a:lnSpc>
                <a:spcPts val="1380"/>
              </a:lnSpc>
            </a:pPr>
            <a:r>
              <a:rPr sz="1200" dirty="0">
                <a:latin typeface="Times New Roman"/>
                <a:cs typeface="Times New Roman"/>
              </a:rPr>
              <a:t>Чтобы точка </a:t>
            </a:r>
            <a:r>
              <a:rPr sz="1200" spc="-5" dirty="0">
                <a:latin typeface="Times New Roman"/>
                <a:cs typeface="Times New Roman"/>
              </a:rPr>
              <a:t>сообщила </a:t>
            </a:r>
            <a:r>
              <a:rPr sz="1200" dirty="0">
                <a:latin typeface="Times New Roman"/>
                <a:cs typeface="Times New Roman"/>
              </a:rPr>
              <a:t>контроллеру о </a:t>
            </a:r>
            <a:r>
              <a:rPr sz="1200" spc="-5" dirty="0">
                <a:latin typeface="Times New Roman"/>
                <a:cs typeface="Times New Roman"/>
              </a:rPr>
              <a:t>своем </a:t>
            </a:r>
            <a:r>
              <a:rPr sz="1200" dirty="0">
                <a:latin typeface="Times New Roman"/>
                <a:cs typeface="Times New Roman"/>
              </a:rPr>
              <a:t>появлении в </a:t>
            </a:r>
            <a:r>
              <a:rPr sz="1200" spc="-5" dirty="0">
                <a:latin typeface="Times New Roman"/>
                <a:cs typeface="Times New Roman"/>
              </a:rPr>
              <a:t>сети, мы </a:t>
            </a:r>
            <a:r>
              <a:rPr sz="1200" dirty="0">
                <a:latin typeface="Times New Roman"/>
                <a:cs typeface="Times New Roman"/>
              </a:rPr>
              <a:t>настроили 43 </a:t>
            </a:r>
            <a:r>
              <a:rPr sz="1200" spc="-5" dirty="0">
                <a:latin typeface="Times New Roman"/>
                <a:cs typeface="Times New Roman"/>
              </a:rPr>
              <a:t>опцию </a:t>
            </a:r>
            <a:r>
              <a:rPr sz="12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10 </a:t>
            </a:r>
            <a:r>
              <a:rPr sz="12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подопцию</a:t>
            </a:r>
            <a:r>
              <a:rPr sz="12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  <a:hlinkClick r:id="rId2"/>
              </a:rPr>
              <a:t>DHCP</a:t>
            </a:r>
            <a:r>
              <a:rPr sz="1200" spc="-5" dirty="0">
                <a:latin typeface="Times New Roman"/>
                <a:cs typeface="Times New Roman"/>
              </a:rPr>
              <a:t>,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которой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будет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передаваться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spc="-15" dirty="0">
                <a:latin typeface="Times New Roman"/>
                <a:cs typeface="Times New Roman"/>
              </a:rPr>
              <a:t>IP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SoftWLC.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Тогда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точка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spc="1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автоматически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появится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в </a:t>
            </a:r>
            <a:r>
              <a:rPr sz="1200" spc="-5" dirty="0">
                <a:latin typeface="Times New Roman"/>
                <a:cs typeface="Times New Roman"/>
              </a:rPr>
              <a:t>EMS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во вкладке </a:t>
            </a:r>
            <a:r>
              <a:rPr sz="1200" i="1" dirty="0">
                <a:latin typeface="Times New Roman"/>
                <a:cs typeface="Times New Roman"/>
              </a:rPr>
              <a:t>«Инициализация</a:t>
            </a:r>
            <a:r>
              <a:rPr sz="1200" i="1" spc="-10" dirty="0">
                <a:latin typeface="Times New Roman"/>
                <a:cs typeface="Times New Roman"/>
              </a:rPr>
              <a:t> </a:t>
            </a:r>
            <a:r>
              <a:rPr sz="1200" i="1" dirty="0">
                <a:latin typeface="Times New Roman"/>
                <a:cs typeface="Times New Roman"/>
              </a:rPr>
              <a:t>ТД</a:t>
            </a:r>
            <a:r>
              <a:rPr sz="1200" i="1" spc="10" dirty="0">
                <a:latin typeface="Times New Roman"/>
                <a:cs typeface="Times New Roman"/>
              </a:rPr>
              <a:t> </a:t>
            </a:r>
            <a:r>
              <a:rPr sz="1200" i="1" spc="-5" dirty="0">
                <a:latin typeface="Times New Roman"/>
                <a:cs typeface="Times New Roman"/>
              </a:rPr>
              <a:t>Wi-Fi».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3372" y="8789669"/>
            <a:ext cx="6341110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</a:pPr>
            <a:r>
              <a:rPr sz="1200" dirty="0">
                <a:latin typeface="Times New Roman"/>
                <a:cs typeface="Times New Roman"/>
              </a:rPr>
              <a:t>В</a:t>
            </a:r>
            <a:r>
              <a:rPr sz="1200" spc="-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нашем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случае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DHCP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сервер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поднять на </a:t>
            </a:r>
            <a:r>
              <a:rPr sz="1200" spc="-5" dirty="0">
                <a:latin typeface="Times New Roman"/>
                <a:cs typeface="Times New Roman"/>
              </a:rPr>
              <a:t>SOFT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WLC</a:t>
            </a:r>
            <a:r>
              <a:rPr sz="1200" spc="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и</a:t>
            </a:r>
            <a:r>
              <a:rPr sz="1200" spc="5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точка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доступа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получить</a:t>
            </a:r>
            <a:r>
              <a:rPr sz="120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автоматический </a:t>
            </a:r>
            <a:r>
              <a:rPr sz="1200" spc="-28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Times New Roman"/>
                <a:cs typeface="Times New Roman"/>
              </a:rPr>
              <a:t>IP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адрес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с</a:t>
            </a:r>
            <a:r>
              <a:rPr sz="1200" spc="-5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Times New Roman"/>
                <a:cs typeface="Times New Roman"/>
              </a:rPr>
              <a:t>300</a:t>
            </a:r>
            <a:r>
              <a:rPr sz="1200" spc="10" dirty="0">
                <a:latin typeface="Times New Roman"/>
                <a:cs typeface="Times New Roman"/>
              </a:rPr>
              <a:t> </a:t>
            </a:r>
            <a:r>
              <a:rPr sz="1200" spc="-5" dirty="0">
                <a:latin typeface="Times New Roman"/>
                <a:cs typeface="Times New Roman"/>
              </a:rPr>
              <a:t>VLAN.</a:t>
            </a:r>
            <a:endParaRPr sz="12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5944" y="360044"/>
            <a:ext cx="6137909" cy="30555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944" y="4655819"/>
            <a:ext cx="6183630" cy="398487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4274</Words>
  <Application>Microsoft Office PowerPoint</Application>
  <PresentationFormat>Произвольный</PresentationFormat>
  <Paragraphs>433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Calibri</vt:lpstr>
      <vt:lpstr>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Даулет</dc:creator>
  <cp:lastModifiedBy>Пользователь Windows</cp:lastModifiedBy>
  <cp:revision>1</cp:revision>
  <dcterms:created xsi:type="dcterms:W3CDTF">2021-07-02T03:01:01Z</dcterms:created>
  <dcterms:modified xsi:type="dcterms:W3CDTF">2021-08-10T04:31:18Z</dcterms:modified>
</cp:coreProperties>
</file>